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17"/>
  </p:notesMasterIdLst>
  <p:sldIdLst>
    <p:sldId id="256" r:id="rId3"/>
    <p:sldId id="258" r:id="rId4"/>
    <p:sldId id="259" r:id="rId5"/>
    <p:sldId id="260" r:id="rId6"/>
    <p:sldId id="274" r:id="rId7"/>
    <p:sldId id="269" r:id="rId8"/>
    <p:sldId id="270" r:id="rId9"/>
    <p:sldId id="271" r:id="rId10"/>
    <p:sldId id="272" r:id="rId11"/>
    <p:sldId id="265" r:id="rId12"/>
    <p:sldId id="262" r:id="rId13"/>
    <p:sldId id="273" r:id="rId14"/>
    <p:sldId id="267" r:id="rId15"/>
    <p:sldId id="268" r:id="rId16"/>
  </p:sldIdLst>
  <p:sldSz cx="9144000" cy="5143500" type="screen16x9"/>
  <p:notesSz cx="6858000" cy="9144000"/>
  <p:embeddedFontLst>
    <p:embeddedFont>
      <p:font typeface="Montserrat" pitchFamily="2" charset="77"/>
      <p:regular r:id="rId18"/>
      <p:bold r:id="rId19"/>
      <p:italic r:id="rId20"/>
      <p:boldItalic r:id="rId21"/>
    </p:embeddedFont>
    <p:embeddedFont>
      <p:font typeface="Poppins" pitchFamily="2" charset="77"/>
      <p:regular r:id="rId22"/>
      <p:bold r:id="rId23"/>
      <p:italic r:id="rId24"/>
      <p:boldItalic r:id="rId25"/>
    </p:embeddedFont>
    <p:embeddedFont>
      <p:font typeface="Poppins SemiBold" panose="020B0604020202020204" pitchFamily="34" charset="0"/>
      <p:regular r:id="rId26"/>
      <p:bold r:id="rId27"/>
      <p:italic r:id="rId28"/>
      <p:boldItalic r:id="rId29"/>
    </p:embeddedFont>
    <p:embeddedFont>
      <p:font typeface="Trebuchet MS" panose="020B0703020202090204" pitchFamily="34" charset="0"/>
      <p:regular r:id="rId30"/>
      <p:bold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zhLXn7t8pDGbzp8kJ1L1tF5xV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1A61C-7435-4BDE-9872-C8803A4D5E6B}">
  <a:tblStyle styleId="{8001A61C-7435-4BDE-9872-C8803A4D5E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678"/>
  </p:normalViewPr>
  <p:slideViewPr>
    <p:cSldViewPr snapToGrid="0">
      <p:cViewPr varScale="1">
        <p:scale>
          <a:sx n="157" d="100"/>
          <a:sy n="157" d="100"/>
        </p:scale>
        <p:origin x="5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p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bef8f55e03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2bef8f55e03_4_2: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ef8f55e03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2bef8f55e03_4_21: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bef8f55e03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2bef8f55e03_4_43: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ef8f55e03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bef8f55e03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f30326077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f3032607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bef8f55e03_0_57:notes"/>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2bef8f55e03_0_57:notes"/>
          <p:cNvSpPr txBox="1">
            <a:spLocks noGrp="1"/>
          </p:cNvSpPr>
          <p:nvPr>
            <p:ph type="body" idx="1"/>
          </p:nvPr>
        </p:nvSpPr>
        <p:spPr>
          <a:xfrm>
            <a:off x="685800" y="3300413"/>
            <a:ext cx="54864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bef8f55e03_0_57:notes"/>
          <p:cNvSpPr txBox="1">
            <a:spLocks noGrp="1"/>
          </p:cNvSpPr>
          <p:nvPr>
            <p:ph type="sldNum" idx="12"/>
          </p:nvPr>
        </p:nvSpPr>
        <p:spPr>
          <a:xfrm>
            <a:off x="3884613" y="6513910"/>
            <a:ext cx="2971800" cy="344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3032607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f30326077f_0_10: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30326077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f30326077f_0_28:notes"/>
          <p:cNvSpPr>
            <a:spLocks noGrp="1" noRot="1" noChangeAspect="1"/>
          </p:cNvSpPr>
          <p:nvPr>
            <p:ph type="sldImg" idx="2"/>
          </p:nvPr>
        </p:nvSpPr>
        <p:spPr>
          <a:xfrm>
            <a:off x="-47625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0" name="Google Shape;50;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4" name="Google Shape;5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1">
  <p:cSld name="Title Only 1">
    <p:bg>
      <p:bgPr>
        <a:solidFill>
          <a:schemeClr val="lt1"/>
        </a:solidFill>
        <a:effectLst/>
      </p:bgPr>
    </p:bg>
    <p:spTree>
      <p:nvGrpSpPr>
        <p:cNvPr id="1" name="Shape 12"/>
        <p:cNvGrpSpPr/>
        <p:nvPr/>
      </p:nvGrpSpPr>
      <p:grpSpPr>
        <a:xfrm>
          <a:off x="0" y="0"/>
          <a:ext cx="0" cy="0"/>
          <a:chOff x="0" y="0"/>
          <a:chExt cx="0" cy="0"/>
        </a:xfrm>
      </p:grpSpPr>
      <p:sp>
        <p:nvSpPr>
          <p:cNvPr id="13" name="Google Shape;13;p19"/>
          <p:cNvSpPr txBox="1">
            <a:spLocks noGrp="1"/>
          </p:cNvSpPr>
          <p:nvPr>
            <p:ph type="title"/>
          </p:nvPr>
        </p:nvSpPr>
        <p:spPr>
          <a:xfrm>
            <a:off x="354475" y="262347"/>
            <a:ext cx="8435100" cy="246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None/>
              <a:defRPr sz="1600" b="0" i="0">
                <a:solidFill>
                  <a:srgbClr val="0065FF"/>
                </a:solidFill>
                <a:latin typeface="Trebuchet MS"/>
                <a:ea typeface="Trebuchet MS"/>
                <a:cs typeface="Trebuchet MS"/>
                <a:sym typeface="Trebuchet M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19"/>
          <p:cNvSpPr txBox="1">
            <a:spLocks noGrp="1"/>
          </p:cNvSpPr>
          <p:nvPr>
            <p:ph type="ftr" idx="11"/>
          </p:nvPr>
        </p:nvSpPr>
        <p:spPr>
          <a:xfrm>
            <a:off x="6460576" y="4862309"/>
            <a:ext cx="2528400" cy="924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100"/>
              <a:buFont typeface="Arial"/>
              <a:buNone/>
              <a:defRPr sz="6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19"/>
          <p:cNvSpPr txBox="1">
            <a:spLocks noGrp="1"/>
          </p:cNvSpPr>
          <p:nvPr>
            <p:ph type="dt" idx="10"/>
          </p:nvPr>
        </p:nvSpPr>
        <p:spPr>
          <a:xfrm>
            <a:off x="457200" y="4783456"/>
            <a:ext cx="2103000" cy="207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9"/>
          <p:cNvSpPr txBox="1">
            <a:spLocks noGrp="1"/>
          </p:cNvSpPr>
          <p:nvPr>
            <p:ph type="sldNum" idx="12"/>
          </p:nvPr>
        </p:nvSpPr>
        <p:spPr>
          <a:xfrm>
            <a:off x="6583680" y="4783456"/>
            <a:ext cx="2103000" cy="2154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4402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 name="Google Shape;2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8" name="Google Shape;3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1" name="Google Shape;4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5" name="Google Shape;45;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7" name="Google Shape;4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5" r:id="rId1"/>
    <p:sldLayoutId id="21474836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
          <p:cNvPicPr preferRelativeResize="0"/>
          <p:nvPr/>
        </p:nvPicPr>
        <p:blipFill rotWithShape="1">
          <a:blip r:embed="rId3">
            <a:alphaModFix amt="80000"/>
          </a:blip>
          <a:srcRect l="45922" r="7357"/>
          <a:stretch/>
        </p:blipFill>
        <p:spPr>
          <a:xfrm>
            <a:off x="0" y="0"/>
            <a:ext cx="4271974" cy="5143501"/>
          </a:xfrm>
          <a:prstGeom prst="rect">
            <a:avLst/>
          </a:prstGeom>
          <a:noFill/>
          <a:ln>
            <a:noFill/>
          </a:ln>
        </p:spPr>
      </p:pic>
      <p:pic>
        <p:nvPicPr>
          <p:cNvPr id="69" name="Google Shape;69;p1"/>
          <p:cNvPicPr preferRelativeResize="0"/>
          <p:nvPr/>
        </p:nvPicPr>
        <p:blipFill rotWithShape="1">
          <a:blip r:embed="rId4">
            <a:alphaModFix/>
          </a:blip>
          <a:srcRect t="177" b="177"/>
          <a:stretch/>
        </p:blipFill>
        <p:spPr>
          <a:xfrm>
            <a:off x="140750" y="104800"/>
            <a:ext cx="1419875" cy="823125"/>
          </a:xfrm>
          <a:prstGeom prst="rect">
            <a:avLst/>
          </a:prstGeom>
          <a:noFill/>
          <a:ln>
            <a:noFill/>
          </a:ln>
        </p:spPr>
      </p:pic>
      <p:sp>
        <p:nvSpPr>
          <p:cNvPr id="70" name="Google Shape;70;p1"/>
          <p:cNvSpPr txBox="1"/>
          <p:nvPr/>
        </p:nvSpPr>
        <p:spPr>
          <a:xfrm>
            <a:off x="2305217" y="1538897"/>
            <a:ext cx="4096800" cy="515700"/>
          </a:xfrm>
          <a:prstGeom prst="rect">
            <a:avLst/>
          </a:prstGeom>
          <a:noFill/>
          <a:ln>
            <a:noFill/>
          </a:ln>
        </p:spPr>
        <p:txBody>
          <a:bodyPr spcFirstLastPara="1" wrap="square" lIns="68575" tIns="34275" rIns="68575" bIns="34275" anchor="t" anchorCtr="0">
            <a:spAutoFit/>
          </a:bodyPr>
          <a:lstStyle/>
          <a:p>
            <a:pPr marL="0" marR="0" lvl="0" indent="0" algn="l" rtl="0">
              <a:lnSpc>
                <a:spcPct val="125000"/>
              </a:lnSpc>
              <a:spcBef>
                <a:spcPts val="1000"/>
              </a:spcBef>
              <a:spcAft>
                <a:spcPts val="1000"/>
              </a:spcAft>
              <a:buClr>
                <a:schemeClr val="dk1"/>
              </a:buClr>
              <a:buSzPts val="2400"/>
              <a:buFont typeface="Arial"/>
              <a:buNone/>
            </a:pPr>
            <a:r>
              <a:rPr lang="en-US" sz="2900" b="1" i="0" u="none" strike="noStrike" cap="none" dirty="0">
                <a:solidFill>
                  <a:srgbClr val="002060"/>
                </a:solidFill>
                <a:latin typeface="Poppins SemiBold"/>
                <a:ea typeface="Poppins SemiBold"/>
                <a:cs typeface="Poppins SemiBold"/>
                <a:sym typeface="Poppins SemiBold"/>
              </a:rPr>
              <a:t>HACKATHON </a:t>
            </a:r>
            <a:r>
              <a:rPr lang="en-US" sz="2900" b="1" dirty="0">
                <a:solidFill>
                  <a:srgbClr val="002060"/>
                </a:solidFill>
                <a:latin typeface="Poppins SemiBold"/>
                <a:ea typeface="Poppins SemiBold"/>
                <a:cs typeface="Poppins SemiBold"/>
                <a:sym typeface="Poppins SemiBold"/>
              </a:rPr>
              <a:t>- </a:t>
            </a:r>
            <a:r>
              <a:rPr lang="en-US" sz="2900" b="1" i="0" u="none" strike="noStrike" cap="none" dirty="0">
                <a:solidFill>
                  <a:srgbClr val="002060"/>
                </a:solidFill>
                <a:latin typeface="Poppins SemiBold"/>
                <a:ea typeface="Poppins SemiBold"/>
                <a:cs typeface="Poppins SemiBold"/>
                <a:sym typeface="Poppins SemiBold"/>
              </a:rPr>
              <a:t>2024</a:t>
            </a:r>
            <a:endParaRPr sz="2900" b="1" i="0" u="none" strike="noStrike" cap="none" dirty="0">
              <a:solidFill>
                <a:srgbClr val="002060"/>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g2bef8f55e03_0_110"/>
          <p:cNvPicPr preferRelativeResize="0"/>
          <p:nvPr/>
        </p:nvPicPr>
        <p:blipFill rotWithShape="1">
          <a:blip r:embed="rId3">
            <a:alphaModFix amt="80000"/>
          </a:blip>
          <a:srcRect l="45921" r="7358"/>
          <a:stretch/>
        </p:blipFill>
        <p:spPr>
          <a:xfrm>
            <a:off x="0" y="0"/>
            <a:ext cx="4271974" cy="5143501"/>
          </a:xfrm>
          <a:prstGeom prst="rect">
            <a:avLst/>
          </a:prstGeom>
          <a:noFill/>
          <a:ln>
            <a:noFill/>
          </a:ln>
        </p:spPr>
      </p:pic>
      <p:sp>
        <p:nvSpPr>
          <p:cNvPr id="183" name="Google Shape;183;g2bef8f55e03_0_110"/>
          <p:cNvSpPr txBox="1"/>
          <p:nvPr/>
        </p:nvSpPr>
        <p:spPr>
          <a:xfrm>
            <a:off x="365760" y="2428225"/>
            <a:ext cx="4901700" cy="550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000" b="1" i="0" u="none" strike="noStrike" cap="none">
                <a:solidFill>
                  <a:srgbClr val="002060"/>
                </a:solidFill>
                <a:latin typeface="Poppins SemiBold"/>
                <a:ea typeface="Poppins SemiBold"/>
                <a:cs typeface="Poppins SemiBold"/>
                <a:sym typeface="Poppins SemiBold"/>
              </a:rPr>
              <a:t>Thank you</a:t>
            </a:r>
            <a:endParaRPr sz="3000" b="1" i="0" u="none" strike="noStrike" cap="none">
              <a:solidFill>
                <a:srgbClr val="002060"/>
              </a:solidFill>
              <a:latin typeface="Poppins SemiBold"/>
              <a:ea typeface="Poppins SemiBold"/>
              <a:cs typeface="Poppins SemiBold"/>
              <a:sym typeface="Poppins SemiBold"/>
            </a:endParaRPr>
          </a:p>
        </p:txBody>
      </p:sp>
      <p:sp>
        <p:nvSpPr>
          <p:cNvPr id="184" name="Google Shape;184;g2bef8f55e03_0_110"/>
          <p:cNvSpPr txBox="1"/>
          <p:nvPr/>
        </p:nvSpPr>
        <p:spPr>
          <a:xfrm>
            <a:off x="365760" y="4572425"/>
            <a:ext cx="6024600" cy="335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000"/>
              <a:buFont typeface="Arial"/>
              <a:buNone/>
            </a:pPr>
            <a:r>
              <a:rPr lang="en-US" sz="1000" b="0" i="0" u="none" strike="noStrike" cap="none">
                <a:solidFill>
                  <a:srgbClr val="424242"/>
                </a:solidFill>
                <a:latin typeface="Poppins"/>
                <a:ea typeface="Poppins"/>
                <a:cs typeface="Poppins"/>
                <a:sym typeface="Poppins"/>
              </a:rPr>
              <a:t>www.addvaluemachine.com </a:t>
            </a:r>
            <a:endParaRPr sz="1000" b="0" i="0" u="none" strike="noStrike" cap="none">
              <a:solidFill>
                <a:srgbClr val="424242"/>
              </a:solidFill>
              <a:latin typeface="Poppins"/>
              <a:ea typeface="Poppins"/>
              <a:cs typeface="Poppins"/>
              <a:sym typeface="Poppins"/>
            </a:endParaRPr>
          </a:p>
        </p:txBody>
      </p:sp>
      <p:pic>
        <p:nvPicPr>
          <p:cNvPr id="185" name="Google Shape;185;g2bef8f55e03_0_110"/>
          <p:cNvPicPr preferRelativeResize="0"/>
          <p:nvPr/>
        </p:nvPicPr>
        <p:blipFill rotWithShape="1">
          <a:blip r:embed="rId4">
            <a:alphaModFix/>
          </a:blip>
          <a:srcRect t="179" b="179"/>
          <a:stretch/>
        </p:blipFill>
        <p:spPr>
          <a:xfrm>
            <a:off x="468170" y="1787429"/>
            <a:ext cx="788670" cy="457200"/>
          </a:xfrm>
          <a:prstGeom prst="rect">
            <a:avLst/>
          </a:prstGeom>
          <a:noFill/>
          <a:ln>
            <a:noFill/>
          </a:ln>
        </p:spPr>
      </p:pic>
      <p:pic>
        <p:nvPicPr>
          <p:cNvPr id="186" name="Google Shape;186;g2bef8f55e03_0_110"/>
          <p:cNvPicPr preferRelativeResize="0"/>
          <p:nvPr/>
        </p:nvPicPr>
        <p:blipFill rotWithShape="1">
          <a:blip r:embed="rId5">
            <a:alphaModFix/>
          </a:blip>
          <a:srcRect l="22885" r="17795"/>
          <a:stretch/>
        </p:blipFill>
        <p:spPr>
          <a:xfrm>
            <a:off x="4572000" y="325"/>
            <a:ext cx="4572001" cy="5143499"/>
          </a:xfrm>
          <a:prstGeom prst="rect">
            <a:avLst/>
          </a:prstGeom>
          <a:noFill/>
          <a:ln>
            <a:noFill/>
          </a:ln>
        </p:spPr>
      </p:pic>
      <p:sp>
        <p:nvSpPr>
          <p:cNvPr id="187" name="Google Shape;187;g2bef8f55e03_0_110"/>
          <p:cNvSpPr txBox="1"/>
          <p:nvPr/>
        </p:nvSpPr>
        <p:spPr>
          <a:xfrm>
            <a:off x="5543551" y="4800600"/>
            <a:ext cx="3440700" cy="458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dk1"/>
                </a:solidFill>
                <a:latin typeface="Poppins"/>
                <a:ea typeface="Poppins"/>
                <a:cs typeface="Poppins"/>
                <a:sym typeface="Poppins"/>
              </a:rPr>
              <a:t>10</a:t>
            </a:fld>
            <a:endParaRPr sz="900" b="0" i="0" u="none" strike="noStrike" cap="none">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f30326077f_0_5"/>
          <p:cNvSpPr/>
          <p:nvPr/>
        </p:nvSpPr>
        <p:spPr>
          <a:xfrm>
            <a:off x="0" y="158525"/>
            <a:ext cx="9144000" cy="850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4000" i="0" u="none" strike="noStrike" cap="none">
                <a:solidFill>
                  <a:schemeClr val="dk1"/>
                </a:solidFill>
                <a:latin typeface="Poppins"/>
                <a:ea typeface="Poppins"/>
                <a:cs typeface="Poppins"/>
                <a:sym typeface="Poppins"/>
              </a:rPr>
              <a:t>Use Cases </a:t>
            </a:r>
            <a:endParaRPr sz="4000" i="0" u="none" strike="noStrike" cap="none">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3300" i="0" u="none" strike="noStrike" cap="none">
                <a:solidFill>
                  <a:schemeClr val="dk1"/>
                </a:solidFill>
                <a:latin typeface="Poppins"/>
                <a:ea typeface="Poppins"/>
                <a:cs typeface="Poppins"/>
                <a:sym typeface="Poppins"/>
              </a:rPr>
              <a:t>(As</a:t>
            </a:r>
            <a:r>
              <a:rPr lang="en-US" sz="3300">
                <a:solidFill>
                  <a:schemeClr val="dk1"/>
                </a:solidFill>
                <a:latin typeface="Poppins"/>
                <a:ea typeface="Poppins"/>
                <a:cs typeface="Poppins"/>
                <a:sym typeface="Poppins"/>
              </a:rPr>
              <a:t>signments </a:t>
            </a:r>
            <a:r>
              <a:rPr lang="en-US" sz="3300" strike="sngStrike">
                <a:solidFill>
                  <a:schemeClr val="dk1"/>
                </a:solidFill>
                <a:latin typeface="Poppins"/>
                <a:ea typeface="Poppins"/>
                <a:cs typeface="Poppins"/>
                <a:sym typeface="Poppins"/>
              </a:rPr>
              <a:t>might</a:t>
            </a:r>
            <a:r>
              <a:rPr lang="en-US" sz="3300">
                <a:solidFill>
                  <a:schemeClr val="dk1"/>
                </a:solidFill>
                <a:latin typeface="Poppins"/>
                <a:ea typeface="Poppins"/>
                <a:cs typeface="Poppins"/>
                <a:sym typeface="Poppins"/>
              </a:rPr>
              <a:t> </a:t>
            </a:r>
            <a:r>
              <a:rPr lang="en-US" sz="3300" b="1">
                <a:solidFill>
                  <a:schemeClr val="dk1"/>
                </a:solidFill>
                <a:latin typeface="Poppins"/>
                <a:ea typeface="Poppins"/>
                <a:cs typeface="Poppins"/>
                <a:sym typeface="Poppins"/>
              </a:rPr>
              <a:t>will</a:t>
            </a:r>
            <a:r>
              <a:rPr lang="en-US" sz="3300">
                <a:solidFill>
                  <a:schemeClr val="dk1"/>
                </a:solidFill>
                <a:latin typeface="Poppins"/>
                <a:ea typeface="Poppins"/>
                <a:cs typeface="Poppins"/>
                <a:sym typeface="Poppins"/>
              </a:rPr>
              <a:t> Change)</a:t>
            </a:r>
            <a:r>
              <a:rPr lang="en-US" sz="3300" i="0" u="none" strike="noStrike" cap="none">
                <a:solidFill>
                  <a:schemeClr val="dk1"/>
                </a:solidFill>
                <a:latin typeface="Poppins"/>
                <a:ea typeface="Poppins"/>
                <a:cs typeface="Poppins"/>
                <a:sym typeface="Poppins"/>
              </a:rPr>
              <a:t> </a:t>
            </a:r>
            <a:endParaRPr sz="3300">
              <a:latin typeface="Poppins"/>
              <a:ea typeface="Poppins"/>
              <a:cs typeface="Poppins"/>
              <a:sym typeface="Poppins"/>
            </a:endParaRPr>
          </a:p>
        </p:txBody>
      </p:sp>
      <p:sp>
        <p:nvSpPr>
          <p:cNvPr id="194" name="Google Shape;194;g1f30326077f_0_5"/>
          <p:cNvSpPr/>
          <p:nvPr/>
        </p:nvSpPr>
        <p:spPr>
          <a:xfrm>
            <a:off x="233800" y="1412625"/>
            <a:ext cx="8671800" cy="2702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2900">
                <a:solidFill>
                  <a:schemeClr val="dk1"/>
                </a:solidFill>
                <a:latin typeface="Poppins"/>
                <a:ea typeface="Poppins"/>
                <a:cs typeface="Poppins"/>
                <a:sym typeface="Poppins"/>
              </a:rPr>
              <a:t>Use Case 1 : Data Analysis</a:t>
            </a:r>
            <a:endParaRPr sz="2900">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2900" b="1">
                <a:solidFill>
                  <a:schemeClr val="dk1"/>
                </a:solidFill>
                <a:latin typeface="Poppins"/>
                <a:ea typeface="Poppins"/>
                <a:cs typeface="Poppins"/>
                <a:sym typeface="Poppins"/>
              </a:rPr>
              <a:t>Use Case 2 : AI Powered Chat</a:t>
            </a:r>
            <a:endParaRPr sz="2900" b="1">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2900" b="1">
                <a:solidFill>
                  <a:schemeClr val="dk1"/>
                </a:solidFill>
                <a:latin typeface="Poppins"/>
                <a:ea typeface="Poppins"/>
                <a:cs typeface="Poppins"/>
                <a:sym typeface="Poppins"/>
              </a:rPr>
              <a:t>Use Case 3 : Email Automation</a:t>
            </a:r>
            <a:endParaRPr sz="2900" b="1">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2900">
                <a:solidFill>
                  <a:schemeClr val="dk1"/>
                </a:solidFill>
                <a:latin typeface="Poppins"/>
                <a:ea typeface="Poppins"/>
                <a:cs typeface="Poppins"/>
                <a:sym typeface="Poppins"/>
              </a:rPr>
              <a:t>Use Case 4 : WhatsApp</a:t>
            </a:r>
            <a:endParaRPr sz="2900">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2900" b="1">
                <a:solidFill>
                  <a:schemeClr val="dk1"/>
                </a:solidFill>
                <a:latin typeface="Poppins"/>
                <a:ea typeface="Poppins"/>
                <a:cs typeface="Poppins"/>
                <a:sym typeface="Poppins"/>
              </a:rPr>
              <a:t>Use Case 5 : CodeAssistance </a:t>
            </a:r>
            <a:endParaRPr sz="2900" b="1">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2900" b="1">
                <a:solidFill>
                  <a:schemeClr val="dk1"/>
                </a:solidFill>
                <a:latin typeface="Poppins"/>
                <a:ea typeface="Poppins"/>
                <a:cs typeface="Poppins"/>
                <a:sym typeface="Poppins"/>
              </a:rPr>
              <a:t>Use Case 6 : Procurement Status</a:t>
            </a:r>
            <a:endParaRPr sz="2900" b="1">
              <a:solidFill>
                <a:schemeClr val="dk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bef8f55e03_0_57"/>
          <p:cNvSpPr/>
          <p:nvPr/>
        </p:nvSpPr>
        <p:spPr>
          <a:xfrm>
            <a:off x="1200" y="56914"/>
            <a:ext cx="9141600" cy="382500"/>
          </a:xfrm>
          <a:prstGeom prst="rect">
            <a:avLst/>
          </a:prstGeom>
          <a:noFill/>
          <a:ln>
            <a:noFill/>
          </a:ln>
        </p:spPr>
        <p:txBody>
          <a:bodyPr spcFirstLastPara="1" wrap="square" lIns="0" tIns="0" rIns="0" bIns="0" anchor="t" anchorCtr="0">
            <a:noAutofit/>
          </a:bodyPr>
          <a:lstStyle/>
          <a:p>
            <a:pPr marL="0" marR="0" lvl="0" indent="0" algn="ctr" rtl="0">
              <a:lnSpc>
                <a:spcPct val="125972"/>
              </a:lnSpc>
              <a:spcBef>
                <a:spcPts val="0"/>
              </a:spcBef>
              <a:spcAft>
                <a:spcPts val="0"/>
              </a:spcAft>
              <a:buClr>
                <a:srgbClr val="2A2921"/>
              </a:buClr>
              <a:buSzPts val="2400"/>
              <a:buFont typeface="Montserrat"/>
              <a:buNone/>
            </a:pPr>
            <a:r>
              <a:rPr lang="en-US" sz="2400" b="1">
                <a:solidFill>
                  <a:srgbClr val="2A2921"/>
                </a:solidFill>
                <a:latin typeface="Montserrat"/>
                <a:ea typeface="Montserrat"/>
                <a:cs typeface="Montserrat"/>
                <a:sym typeface="Montserrat"/>
              </a:rPr>
              <a:t>Hackathon </a:t>
            </a:r>
            <a:r>
              <a:rPr lang="en-US" sz="2400" b="1" i="0" u="none" strike="noStrike" cap="none">
                <a:solidFill>
                  <a:srgbClr val="2A2921"/>
                </a:solidFill>
                <a:latin typeface="Montserrat"/>
                <a:ea typeface="Montserrat"/>
                <a:cs typeface="Montserrat"/>
                <a:sym typeface="Montserrat"/>
              </a:rPr>
              <a:t>Schedule</a:t>
            </a:r>
            <a:endParaRPr sz="1400" b="1" i="0" u="none" strike="noStrike" cap="none">
              <a:solidFill>
                <a:schemeClr val="dk1"/>
              </a:solidFill>
            </a:endParaRPr>
          </a:p>
        </p:txBody>
      </p:sp>
      <p:graphicFrame>
        <p:nvGraphicFramePr>
          <p:cNvPr id="211" name="Google Shape;211;g2bef8f55e03_0_57"/>
          <p:cNvGraphicFramePr/>
          <p:nvPr>
            <p:extLst>
              <p:ext uri="{D42A27DB-BD31-4B8C-83A1-F6EECF244321}">
                <p14:modId xmlns:p14="http://schemas.microsoft.com/office/powerpoint/2010/main" val="1186797218"/>
              </p:ext>
            </p:extLst>
          </p:nvPr>
        </p:nvGraphicFramePr>
        <p:xfrm>
          <a:off x="1200" y="564400"/>
          <a:ext cx="9089275" cy="4822918"/>
        </p:xfrm>
        <a:graphic>
          <a:graphicData uri="http://schemas.openxmlformats.org/drawingml/2006/table">
            <a:tbl>
              <a:tblPr>
                <a:noFill/>
              </a:tblPr>
              <a:tblGrid>
                <a:gridCol w="1266775">
                  <a:extLst>
                    <a:ext uri="{9D8B030D-6E8A-4147-A177-3AD203B41FA5}">
                      <a16:colId xmlns:a16="http://schemas.microsoft.com/office/drawing/2014/main" val="20000"/>
                    </a:ext>
                  </a:extLst>
                </a:gridCol>
                <a:gridCol w="7822500">
                  <a:extLst>
                    <a:ext uri="{9D8B030D-6E8A-4147-A177-3AD203B41FA5}">
                      <a16:colId xmlns:a16="http://schemas.microsoft.com/office/drawing/2014/main" val="20001"/>
                    </a:ext>
                  </a:extLst>
                </a:gridCol>
              </a:tblGrid>
              <a:tr h="332950">
                <a:tc>
                  <a:txBody>
                    <a:bodyPr/>
                    <a:lstStyle/>
                    <a:p>
                      <a:pPr marL="0" lvl="0" indent="0" algn="l" rtl="0">
                        <a:spcBef>
                          <a:spcPts val="0"/>
                        </a:spcBef>
                        <a:spcAft>
                          <a:spcPts val="0"/>
                        </a:spcAft>
                        <a:buNone/>
                      </a:pPr>
                      <a:r>
                        <a:rPr lang="en-US" sz="1100" b="1">
                          <a:latin typeface="Poppins"/>
                          <a:ea typeface="Poppins"/>
                          <a:cs typeface="Poppins"/>
                          <a:sym typeface="Poppins"/>
                        </a:rPr>
                        <a:t>Time</a:t>
                      </a:r>
                      <a:endParaRPr sz="1100" b="1">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US" sz="1100" b="1">
                          <a:latin typeface="Poppins"/>
                          <a:ea typeface="Poppins"/>
                          <a:cs typeface="Poppins"/>
                          <a:sym typeface="Poppins"/>
                        </a:rPr>
                        <a:t>Event</a:t>
                      </a:r>
                      <a:endParaRPr sz="1100" b="1">
                        <a:latin typeface="Poppins"/>
                        <a:ea typeface="Poppins"/>
                        <a:cs typeface="Poppins"/>
                        <a:sym typeface="Poppins"/>
                      </a:endParaRPr>
                    </a:p>
                  </a:txBody>
                  <a:tcPr marL="91425" marR="91425" marT="91425" marB="91425"/>
                </a:tc>
                <a:extLst>
                  <a:ext uri="{0D108BD9-81ED-4DB2-BD59-A6C34878D82A}">
                    <a16:rowId xmlns:a16="http://schemas.microsoft.com/office/drawing/2014/main" val="10000"/>
                  </a:ext>
                </a:extLst>
              </a:tr>
              <a:tr h="347450">
                <a:tc>
                  <a:txBody>
                    <a:bodyPr/>
                    <a:lstStyle/>
                    <a:p>
                      <a:pPr marL="0" lvl="0" indent="0" algn="l" rtl="0">
                        <a:lnSpc>
                          <a:spcPct val="115000"/>
                        </a:lnSpc>
                        <a:spcBef>
                          <a:spcPts val="0"/>
                        </a:spcBef>
                        <a:spcAft>
                          <a:spcPts val="0"/>
                        </a:spcAft>
                        <a:buNone/>
                      </a:pPr>
                      <a:r>
                        <a:rPr lang="en-US" sz="1200">
                          <a:solidFill>
                            <a:schemeClr val="dk1"/>
                          </a:solidFill>
                          <a:latin typeface="Poppins"/>
                          <a:ea typeface="Poppins"/>
                          <a:cs typeface="Poppins"/>
                          <a:sym typeface="Poppins"/>
                        </a:rPr>
                        <a:t>8:00 AM</a:t>
                      </a:r>
                      <a:endParaRPr sz="1200">
                        <a:latin typeface="Poppins"/>
                        <a:ea typeface="Poppins"/>
                        <a:cs typeface="Poppins"/>
                        <a:sym typeface="Poppins"/>
                      </a:endParaRPr>
                    </a:p>
                  </a:txBody>
                  <a:tcPr marL="91425" marR="91425" marT="91425" marB="91425"/>
                </a:tc>
                <a:tc>
                  <a:txBody>
                    <a:bodyPr/>
                    <a:lstStyle/>
                    <a:p>
                      <a:pPr marL="0" lvl="0" indent="0" algn="l" rtl="0">
                        <a:lnSpc>
                          <a:spcPct val="115000"/>
                        </a:lnSpc>
                        <a:spcBef>
                          <a:spcPts val="0"/>
                        </a:spcBef>
                        <a:spcAft>
                          <a:spcPts val="0"/>
                        </a:spcAft>
                        <a:buNone/>
                      </a:pPr>
                      <a:r>
                        <a:rPr lang="en-US" sz="1200" dirty="0">
                          <a:solidFill>
                            <a:schemeClr val="dk1"/>
                          </a:solidFill>
                          <a:latin typeface="Poppins"/>
                          <a:ea typeface="Poppins"/>
                          <a:cs typeface="Poppins"/>
                          <a:sym typeface="Poppins"/>
                        </a:rPr>
                        <a:t>Maisa Welcomes Everyone (Invite Sean)</a:t>
                      </a:r>
                    </a:p>
                    <a:p>
                      <a:pPr marL="0" lvl="0" indent="0" algn="l" rtl="0">
                        <a:lnSpc>
                          <a:spcPct val="115000"/>
                        </a:lnSpc>
                        <a:spcBef>
                          <a:spcPts val="0"/>
                        </a:spcBef>
                        <a:spcAft>
                          <a:spcPts val="0"/>
                        </a:spcAft>
                        <a:buNone/>
                      </a:pPr>
                      <a:r>
                        <a:rPr lang="en-US" sz="1200" dirty="0">
                          <a:solidFill>
                            <a:schemeClr val="dk1"/>
                          </a:solidFill>
                          <a:latin typeface="Poppins"/>
                          <a:ea typeface="Poppins"/>
                          <a:cs typeface="Poppins"/>
                          <a:sym typeface="Poppins"/>
                        </a:rPr>
                        <a:t>Welcome Message from Sean Langton + Dimitry </a:t>
                      </a:r>
                    </a:p>
                    <a:p>
                      <a:pPr marL="0" lvl="0" indent="0" algn="l" rtl="0">
                        <a:lnSpc>
                          <a:spcPct val="115000"/>
                        </a:lnSpc>
                        <a:spcBef>
                          <a:spcPts val="0"/>
                        </a:spcBef>
                        <a:spcAft>
                          <a:spcPts val="0"/>
                        </a:spcAft>
                        <a:buNone/>
                      </a:pPr>
                      <a:r>
                        <a:rPr lang="en-US" sz="1200" dirty="0">
                          <a:solidFill>
                            <a:schemeClr val="dk1"/>
                          </a:solidFill>
                          <a:latin typeface="Poppins"/>
                          <a:ea typeface="Poppins"/>
                          <a:cs typeface="Poppins"/>
                          <a:sym typeface="Poppins"/>
                        </a:rPr>
                        <a:t>Maisa introduces Ravi Singh (AVM)</a:t>
                      </a:r>
                      <a:endParaRPr sz="1200" dirty="0">
                        <a:latin typeface="Poppins"/>
                        <a:ea typeface="Poppins"/>
                        <a:cs typeface="Poppins"/>
                        <a:sym typeface="Poppins"/>
                      </a:endParaRPr>
                    </a:p>
                  </a:txBody>
                  <a:tcPr marL="91425" marR="91425" marT="91425" marB="91425"/>
                </a:tc>
                <a:extLst>
                  <a:ext uri="{0D108BD9-81ED-4DB2-BD59-A6C34878D82A}">
                    <a16:rowId xmlns:a16="http://schemas.microsoft.com/office/drawing/2014/main" val="10001"/>
                  </a:ext>
                </a:extLst>
              </a:tr>
              <a:tr h="347450">
                <a:tc>
                  <a:txBody>
                    <a:bodyPr/>
                    <a:lstStyle/>
                    <a:p>
                      <a:pPr marL="0" lvl="0" indent="0" algn="l" rtl="0">
                        <a:spcBef>
                          <a:spcPts val="0"/>
                        </a:spcBef>
                        <a:spcAft>
                          <a:spcPts val="0"/>
                        </a:spcAft>
                        <a:buNone/>
                      </a:pPr>
                      <a:r>
                        <a:rPr lang="en-US" sz="1200">
                          <a:latin typeface="Poppins"/>
                          <a:ea typeface="Poppins"/>
                          <a:cs typeface="Poppins"/>
                          <a:sym typeface="Poppins"/>
                        </a:rPr>
                        <a:t>8:20 AM</a:t>
                      </a:r>
                      <a:endParaRPr sz="1200">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US" sz="1200" dirty="0">
                          <a:latin typeface="Poppins"/>
                          <a:ea typeface="Poppins"/>
                          <a:cs typeface="Poppins"/>
                          <a:sym typeface="Poppins"/>
                        </a:rPr>
                        <a:t>Hackathon Starts!</a:t>
                      </a:r>
                      <a:endParaRPr sz="1200" dirty="0">
                        <a:latin typeface="Poppins"/>
                        <a:ea typeface="Poppins"/>
                        <a:cs typeface="Poppins"/>
                        <a:sym typeface="Poppins"/>
                      </a:endParaRPr>
                    </a:p>
                  </a:txBody>
                  <a:tcPr marL="91425" marR="91425" marT="91425" marB="91425"/>
                </a:tc>
                <a:extLst>
                  <a:ext uri="{0D108BD9-81ED-4DB2-BD59-A6C34878D82A}">
                    <a16:rowId xmlns:a16="http://schemas.microsoft.com/office/drawing/2014/main" val="10002"/>
                  </a:ext>
                </a:extLst>
              </a:tr>
              <a:tr h="441100">
                <a:tc>
                  <a:txBody>
                    <a:bodyPr/>
                    <a:lstStyle/>
                    <a:p>
                      <a:pPr marL="0" lvl="0" indent="0" algn="l" rtl="0">
                        <a:spcBef>
                          <a:spcPts val="0"/>
                        </a:spcBef>
                        <a:spcAft>
                          <a:spcPts val="0"/>
                        </a:spcAft>
                        <a:buNone/>
                      </a:pPr>
                      <a:r>
                        <a:rPr lang="en-US" sz="1200">
                          <a:latin typeface="Poppins"/>
                          <a:ea typeface="Poppins"/>
                          <a:cs typeface="Poppins"/>
                          <a:sym typeface="Poppins"/>
                        </a:rPr>
                        <a:t>9:30 AM</a:t>
                      </a:r>
                      <a:endParaRPr sz="1200">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US" sz="1200">
                          <a:solidFill>
                            <a:schemeClr val="dk1"/>
                          </a:solidFill>
                          <a:latin typeface="Poppins"/>
                          <a:ea typeface="Poppins"/>
                          <a:cs typeface="Poppins"/>
                          <a:sym typeface="Poppins"/>
                        </a:rPr>
                        <a:t>Objective 1 should be wrapping. </a:t>
                      </a:r>
                      <a:endParaRPr sz="1200">
                        <a:latin typeface="Poppins"/>
                        <a:ea typeface="Poppins"/>
                        <a:cs typeface="Poppins"/>
                        <a:sym typeface="Poppins"/>
                      </a:endParaRPr>
                    </a:p>
                  </a:txBody>
                  <a:tcPr marL="91425" marR="91425" marT="91425" marB="91425"/>
                </a:tc>
                <a:extLst>
                  <a:ext uri="{0D108BD9-81ED-4DB2-BD59-A6C34878D82A}">
                    <a16:rowId xmlns:a16="http://schemas.microsoft.com/office/drawing/2014/main" val="10003"/>
                  </a:ext>
                </a:extLst>
              </a:tr>
              <a:tr h="441100">
                <a:tc>
                  <a:txBody>
                    <a:bodyPr/>
                    <a:lstStyle/>
                    <a:p>
                      <a:pPr marL="0" lvl="0" indent="0" algn="l" rtl="0">
                        <a:spcBef>
                          <a:spcPts val="0"/>
                        </a:spcBef>
                        <a:spcAft>
                          <a:spcPts val="0"/>
                        </a:spcAft>
                        <a:buNone/>
                      </a:pPr>
                      <a:r>
                        <a:rPr lang="en-US" sz="1200">
                          <a:latin typeface="Poppins"/>
                          <a:ea typeface="Poppins"/>
                          <a:cs typeface="Poppins"/>
                          <a:sym typeface="Poppins"/>
                        </a:rPr>
                        <a:t>10:30 AM</a:t>
                      </a:r>
                      <a:endParaRPr sz="1200">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oppins"/>
                          <a:ea typeface="Poppins"/>
                          <a:cs typeface="Poppins"/>
                          <a:sym typeface="Poppins"/>
                        </a:rPr>
                        <a:t>Objective 2 should be started. </a:t>
                      </a:r>
                      <a:endParaRPr sz="1200">
                        <a:latin typeface="Poppins"/>
                        <a:ea typeface="Poppins"/>
                        <a:cs typeface="Poppins"/>
                        <a:sym typeface="Poppins"/>
                      </a:endParaRPr>
                    </a:p>
                  </a:txBody>
                  <a:tcPr marL="91425" marR="91425" marT="91425" marB="91425"/>
                </a:tc>
                <a:extLst>
                  <a:ext uri="{0D108BD9-81ED-4DB2-BD59-A6C34878D82A}">
                    <a16:rowId xmlns:a16="http://schemas.microsoft.com/office/drawing/2014/main" val="10004"/>
                  </a:ext>
                </a:extLst>
              </a:tr>
              <a:tr h="366525">
                <a:tc>
                  <a:txBody>
                    <a:bodyPr/>
                    <a:lstStyle/>
                    <a:p>
                      <a:pPr marL="0" lvl="0" indent="0" algn="l" rtl="0">
                        <a:spcBef>
                          <a:spcPts val="0"/>
                        </a:spcBef>
                        <a:spcAft>
                          <a:spcPts val="0"/>
                        </a:spcAft>
                        <a:buNone/>
                      </a:pPr>
                      <a:r>
                        <a:rPr lang="en-US" sz="1200">
                          <a:latin typeface="Poppins"/>
                          <a:ea typeface="Poppins"/>
                          <a:cs typeface="Poppins"/>
                          <a:sym typeface="Poppins"/>
                        </a:rPr>
                        <a:t>11:30 AM</a:t>
                      </a:r>
                      <a:endParaRPr sz="1200">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oppins"/>
                          <a:ea typeface="Poppins"/>
                          <a:cs typeface="Poppins"/>
                          <a:sym typeface="Poppins"/>
                        </a:rPr>
                        <a:t>Checking in with Judges. Objective 2 should be wrapping. Objective 3 should be finalizing</a:t>
                      </a:r>
                      <a:endParaRPr sz="1200">
                        <a:latin typeface="Poppins"/>
                        <a:ea typeface="Poppins"/>
                        <a:cs typeface="Poppins"/>
                        <a:sym typeface="Poppins"/>
                      </a:endParaRPr>
                    </a:p>
                  </a:txBody>
                  <a:tcPr marL="91425" marR="91425" marT="91425" marB="91425"/>
                </a:tc>
                <a:extLst>
                  <a:ext uri="{0D108BD9-81ED-4DB2-BD59-A6C34878D82A}">
                    <a16:rowId xmlns:a16="http://schemas.microsoft.com/office/drawing/2014/main" val="10005"/>
                  </a:ext>
                </a:extLst>
              </a:tr>
              <a:tr h="347450">
                <a:tc>
                  <a:txBody>
                    <a:bodyPr/>
                    <a:lstStyle/>
                    <a:p>
                      <a:pPr marL="0" lvl="0" indent="0" algn="l" rtl="0">
                        <a:spcBef>
                          <a:spcPts val="0"/>
                        </a:spcBef>
                        <a:spcAft>
                          <a:spcPts val="0"/>
                        </a:spcAft>
                        <a:buNone/>
                      </a:pPr>
                      <a:r>
                        <a:rPr lang="en-US" sz="1200">
                          <a:latin typeface="Poppins"/>
                          <a:ea typeface="Poppins"/>
                          <a:cs typeface="Poppins"/>
                          <a:sym typeface="Poppins"/>
                        </a:rPr>
                        <a:t>12:30 PM</a:t>
                      </a:r>
                      <a:endParaRPr sz="1200">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US" sz="1200">
                          <a:latin typeface="Poppins"/>
                          <a:ea typeface="Poppins"/>
                          <a:cs typeface="Poppins"/>
                          <a:sym typeface="Poppins"/>
                        </a:rPr>
                        <a:t>Lunch Break / Prayer.  </a:t>
                      </a:r>
                      <a:r>
                        <a:rPr lang="en-US" sz="1200">
                          <a:solidFill>
                            <a:schemeClr val="dk1"/>
                          </a:solidFill>
                          <a:latin typeface="Poppins"/>
                          <a:ea typeface="Poppins"/>
                          <a:cs typeface="Poppins"/>
                          <a:sym typeface="Poppins"/>
                        </a:rPr>
                        <a:t>Objective 2 Code Released</a:t>
                      </a:r>
                      <a:endParaRPr sz="1200">
                        <a:latin typeface="Poppins"/>
                        <a:ea typeface="Poppins"/>
                        <a:cs typeface="Poppins"/>
                        <a:sym typeface="Poppins"/>
                      </a:endParaRPr>
                    </a:p>
                  </a:txBody>
                  <a:tcPr marL="91425" marR="91425" marT="91425" marB="91425"/>
                </a:tc>
                <a:extLst>
                  <a:ext uri="{0D108BD9-81ED-4DB2-BD59-A6C34878D82A}">
                    <a16:rowId xmlns:a16="http://schemas.microsoft.com/office/drawing/2014/main" val="10006"/>
                  </a:ext>
                </a:extLst>
              </a:tr>
              <a:tr h="588125">
                <a:tc>
                  <a:txBody>
                    <a:bodyPr/>
                    <a:lstStyle/>
                    <a:p>
                      <a:pPr marL="0" lvl="0" indent="0" algn="l" rtl="0">
                        <a:spcBef>
                          <a:spcPts val="0"/>
                        </a:spcBef>
                        <a:spcAft>
                          <a:spcPts val="0"/>
                        </a:spcAft>
                        <a:buNone/>
                      </a:pPr>
                      <a:r>
                        <a:rPr lang="en-US" sz="1200">
                          <a:latin typeface="Poppins"/>
                          <a:ea typeface="Poppins"/>
                          <a:cs typeface="Poppins"/>
                          <a:sym typeface="Poppins"/>
                        </a:rPr>
                        <a:t>2:00 PM</a:t>
                      </a:r>
                      <a:endParaRPr sz="1200">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Poppins"/>
                          <a:ea typeface="Poppins"/>
                          <a:cs typeface="Poppins"/>
                          <a:sym typeface="Poppins"/>
                        </a:rPr>
                        <a:t>Hackathon Resumes : Finalize presentations. Final 30 mins to get Judges to come to you for your scores</a:t>
                      </a:r>
                      <a:endParaRPr sz="1200">
                        <a:latin typeface="Poppins"/>
                        <a:ea typeface="Poppins"/>
                        <a:cs typeface="Poppins"/>
                        <a:sym typeface="Poppins"/>
                      </a:endParaRPr>
                    </a:p>
                  </a:txBody>
                  <a:tcPr marL="91425" marR="91425" marT="91425" marB="91425"/>
                </a:tc>
                <a:extLst>
                  <a:ext uri="{0D108BD9-81ED-4DB2-BD59-A6C34878D82A}">
                    <a16:rowId xmlns:a16="http://schemas.microsoft.com/office/drawing/2014/main" val="10007"/>
                  </a:ext>
                </a:extLst>
              </a:tr>
              <a:tr h="347450">
                <a:tc>
                  <a:txBody>
                    <a:bodyPr/>
                    <a:lstStyle/>
                    <a:p>
                      <a:pPr marL="0" lvl="0" indent="0" algn="l" rtl="0">
                        <a:spcBef>
                          <a:spcPts val="0"/>
                        </a:spcBef>
                        <a:spcAft>
                          <a:spcPts val="0"/>
                        </a:spcAft>
                        <a:buNone/>
                      </a:pPr>
                      <a:r>
                        <a:rPr lang="en-US" sz="1200">
                          <a:latin typeface="Poppins"/>
                          <a:ea typeface="Poppins"/>
                          <a:cs typeface="Poppins"/>
                          <a:sym typeface="Poppins"/>
                        </a:rPr>
                        <a:t>2:45 PM</a:t>
                      </a:r>
                      <a:endParaRPr sz="1200">
                        <a:latin typeface="Poppins"/>
                        <a:ea typeface="Poppins"/>
                        <a:cs typeface="Poppins"/>
                        <a:sym typeface="Poppi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Poppins"/>
                          <a:ea typeface="Poppins"/>
                          <a:cs typeface="Poppins"/>
                          <a:sym typeface="Poppins"/>
                        </a:rPr>
                        <a:t>Judges + Advisors score and select Final 3</a:t>
                      </a:r>
                      <a:endParaRPr sz="1200">
                        <a:latin typeface="Poppins"/>
                        <a:ea typeface="Poppins"/>
                        <a:cs typeface="Poppins"/>
                        <a:sym typeface="Poppi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450">
                <a:tc>
                  <a:txBody>
                    <a:bodyPr/>
                    <a:lstStyle/>
                    <a:p>
                      <a:pPr marL="0" lvl="0" indent="0" algn="l" rtl="0">
                        <a:spcBef>
                          <a:spcPts val="0"/>
                        </a:spcBef>
                        <a:spcAft>
                          <a:spcPts val="0"/>
                        </a:spcAft>
                        <a:buNone/>
                      </a:pPr>
                      <a:r>
                        <a:rPr lang="en-US" sz="1200">
                          <a:latin typeface="Poppins"/>
                          <a:ea typeface="Poppins"/>
                          <a:cs typeface="Poppins"/>
                          <a:sym typeface="Poppins"/>
                        </a:rPr>
                        <a:t>3:00 PM</a:t>
                      </a:r>
                      <a:endParaRPr sz="1200">
                        <a:latin typeface="Poppins"/>
                        <a:ea typeface="Poppins"/>
                        <a:cs typeface="Poppins"/>
                        <a:sym typeface="Poppi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latin typeface="Poppins"/>
                          <a:ea typeface="Poppins"/>
                          <a:cs typeface="Poppins"/>
                          <a:sym typeface="Poppins"/>
                        </a:rPr>
                        <a:t>Final 3 presentations to Executive Judges</a:t>
                      </a:r>
                      <a:endParaRPr sz="1200">
                        <a:latin typeface="Poppins"/>
                        <a:ea typeface="Poppins"/>
                        <a:cs typeface="Poppins"/>
                        <a:sym typeface="Poppi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47450">
                <a:tc>
                  <a:txBody>
                    <a:bodyPr/>
                    <a:lstStyle/>
                    <a:p>
                      <a:pPr marL="0" lvl="0" indent="0" algn="l" rtl="0">
                        <a:spcBef>
                          <a:spcPts val="0"/>
                        </a:spcBef>
                        <a:spcAft>
                          <a:spcPts val="0"/>
                        </a:spcAft>
                        <a:buNone/>
                      </a:pPr>
                      <a:r>
                        <a:rPr lang="en-US" sz="1200">
                          <a:latin typeface="Poppins"/>
                          <a:ea typeface="Poppins"/>
                          <a:cs typeface="Poppins"/>
                          <a:sym typeface="Poppins"/>
                        </a:rPr>
                        <a:t>4:00 PM</a:t>
                      </a:r>
                      <a:endParaRPr sz="1200">
                        <a:latin typeface="Poppins"/>
                        <a:ea typeface="Poppins"/>
                        <a:cs typeface="Poppins"/>
                        <a:sym typeface="Poppi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Poppins"/>
                          <a:ea typeface="Poppins"/>
                          <a:cs typeface="Poppins"/>
                          <a:sym typeface="Poppins"/>
                        </a:rPr>
                        <a:t>Hackathon Ends!</a:t>
                      </a:r>
                      <a:endParaRPr sz="1200" dirty="0">
                        <a:latin typeface="Poppins"/>
                        <a:ea typeface="Poppins"/>
                        <a:cs typeface="Poppins"/>
                        <a:sym typeface="Poppi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01"/>
        <p:cNvGrpSpPr/>
        <p:nvPr/>
      </p:nvGrpSpPr>
      <p:grpSpPr>
        <a:xfrm>
          <a:off x="0" y="0"/>
          <a:ext cx="0" cy="0"/>
          <a:chOff x="0" y="0"/>
          <a:chExt cx="0" cy="0"/>
        </a:xfrm>
      </p:grpSpPr>
      <p:sp>
        <p:nvSpPr>
          <p:cNvPr id="202" name="Google Shape;202;g1f30326077f_0_10"/>
          <p:cNvSpPr/>
          <p:nvPr/>
        </p:nvSpPr>
        <p:spPr>
          <a:xfrm>
            <a:off x="-1"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Poppins"/>
              <a:ea typeface="Poppins"/>
              <a:cs typeface="Poppins"/>
              <a:sym typeface="Poppins"/>
            </a:endParaRPr>
          </a:p>
        </p:txBody>
      </p:sp>
      <p:sp>
        <p:nvSpPr>
          <p:cNvPr id="203" name="Google Shape;203;g1f30326077f_0_10"/>
          <p:cNvSpPr/>
          <p:nvPr/>
        </p:nvSpPr>
        <p:spPr>
          <a:xfrm>
            <a:off x="628650" y="417746"/>
            <a:ext cx="7886700" cy="850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2900">
                <a:solidFill>
                  <a:schemeClr val="dk1"/>
                </a:solidFill>
                <a:latin typeface="Poppins"/>
                <a:ea typeface="Poppins"/>
                <a:cs typeface="Poppins"/>
                <a:sym typeface="Poppins"/>
              </a:rPr>
              <a:t>Objective</a:t>
            </a:r>
            <a:r>
              <a:rPr lang="en-US" sz="2900" i="0" u="none" strike="noStrike" cap="none">
                <a:solidFill>
                  <a:schemeClr val="dk1"/>
                </a:solidFill>
                <a:latin typeface="Poppins"/>
                <a:ea typeface="Poppins"/>
                <a:cs typeface="Poppins"/>
                <a:sym typeface="Poppins"/>
              </a:rPr>
              <a:t> </a:t>
            </a:r>
            <a:r>
              <a:rPr lang="en-US" sz="2900">
                <a:solidFill>
                  <a:schemeClr val="dk1"/>
                </a:solidFill>
                <a:latin typeface="Poppins"/>
                <a:ea typeface="Poppins"/>
                <a:cs typeface="Poppins"/>
                <a:sym typeface="Poppins"/>
              </a:rPr>
              <a:t>#1</a:t>
            </a:r>
            <a:r>
              <a:rPr lang="en-US" sz="2900" i="0" u="none" strike="noStrike" cap="none">
                <a:solidFill>
                  <a:schemeClr val="dk1"/>
                </a:solidFill>
                <a:latin typeface="Poppins"/>
                <a:ea typeface="Poppins"/>
                <a:cs typeface="Poppins"/>
                <a:sym typeface="Poppins"/>
              </a:rPr>
              <a:t>:  </a:t>
            </a:r>
            <a:r>
              <a:rPr lang="en-US" sz="2900">
                <a:solidFill>
                  <a:schemeClr val="dk1"/>
                </a:solidFill>
                <a:latin typeface="Poppins"/>
                <a:ea typeface="Poppins"/>
                <a:cs typeface="Poppins"/>
                <a:sym typeface="Poppins"/>
              </a:rPr>
              <a:t>Scoring / Judging. </a:t>
            </a:r>
            <a:endParaRPr sz="2900">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r>
              <a:rPr lang="en-US" sz="1700" b="1">
                <a:solidFill>
                  <a:schemeClr val="dk1"/>
                </a:solidFill>
                <a:latin typeface="Poppins"/>
                <a:ea typeface="Poppins"/>
                <a:cs typeface="Poppins"/>
                <a:sym typeface="Poppins"/>
              </a:rPr>
              <a:t>Total 35 points.</a:t>
            </a:r>
            <a:r>
              <a:rPr lang="en-US" sz="1700">
                <a:solidFill>
                  <a:schemeClr val="dk1"/>
                </a:solidFill>
                <a:latin typeface="Poppins"/>
                <a:ea typeface="Poppins"/>
                <a:cs typeface="Poppins"/>
                <a:sym typeface="Poppins"/>
              </a:rPr>
              <a:t> </a:t>
            </a:r>
            <a:endParaRPr sz="1700">
              <a:solidFill>
                <a:schemeClr val="dk1"/>
              </a:solidFill>
              <a:latin typeface="Poppins"/>
              <a:ea typeface="Poppins"/>
              <a:cs typeface="Poppins"/>
              <a:sym typeface="Poppins"/>
            </a:endParaRPr>
          </a:p>
          <a:p>
            <a:pPr marL="457200" marR="0" lvl="0" indent="-336550" algn="l" rtl="0">
              <a:lnSpc>
                <a:spcPct val="90000"/>
              </a:lnSpc>
              <a:spcBef>
                <a:spcPts val="50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30 points tasks. </a:t>
            </a:r>
            <a:endParaRPr sz="1700">
              <a:solidFill>
                <a:schemeClr val="dk1"/>
              </a:solidFill>
              <a:latin typeface="Poppins"/>
              <a:ea typeface="Poppins"/>
              <a:cs typeface="Poppins"/>
              <a:sym typeface="Poppins"/>
            </a:endParaRPr>
          </a:p>
          <a:p>
            <a:pPr marL="457200" marR="0" lvl="0" indent="-336550" algn="l" rtl="0">
              <a:lnSpc>
                <a:spcPct val="90000"/>
              </a:lnSpc>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5 points judge + advisor discretion.</a:t>
            </a:r>
            <a:endParaRPr sz="1700">
              <a:solidFill>
                <a:schemeClr val="dk1"/>
              </a:solidFill>
              <a:latin typeface="Poppins"/>
              <a:ea typeface="Poppins"/>
              <a:cs typeface="Poppins"/>
              <a:sym typeface="Poppins"/>
            </a:endParaRPr>
          </a:p>
        </p:txBody>
      </p:sp>
      <p:grpSp>
        <p:nvGrpSpPr>
          <p:cNvPr id="204" name="Google Shape;204;g1f30326077f_0_10"/>
          <p:cNvGrpSpPr/>
          <p:nvPr/>
        </p:nvGrpSpPr>
        <p:grpSpPr>
          <a:xfrm>
            <a:off x="628496" y="1779076"/>
            <a:ext cx="7886756" cy="2823718"/>
            <a:chOff x="0" y="39687"/>
            <a:chExt cx="10515675" cy="4271888"/>
          </a:xfrm>
        </p:grpSpPr>
        <p:sp>
          <p:nvSpPr>
            <p:cNvPr id="205" name="Google Shape;205;g1f30326077f_0_10"/>
            <p:cNvSpPr/>
            <p:nvPr/>
          </p:nvSpPr>
          <p:spPr>
            <a:xfrm>
              <a:off x="0" y="39687"/>
              <a:ext cx="3286200" cy="1971600"/>
            </a:xfrm>
            <a:prstGeom prst="rect">
              <a:avLst/>
            </a:prstGeom>
            <a:solidFill>
              <a:srgbClr val="49ACC5"/>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800">
                <a:latin typeface="Poppins"/>
                <a:ea typeface="Poppins"/>
                <a:cs typeface="Poppins"/>
                <a:sym typeface="Poppins"/>
              </a:endParaRPr>
            </a:p>
          </p:txBody>
        </p:sp>
        <p:sp>
          <p:nvSpPr>
            <p:cNvPr id="206" name="Google Shape;206;g1f30326077f_0_10"/>
            <p:cNvSpPr txBox="1"/>
            <p:nvPr/>
          </p:nvSpPr>
          <p:spPr>
            <a:xfrm>
              <a:off x="0" y="39687"/>
              <a:ext cx="3286200" cy="19716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200" i="0" u="none" strike="noStrike" cap="none">
                  <a:solidFill>
                    <a:schemeClr val="lt1"/>
                  </a:solidFill>
                  <a:latin typeface="Poppins"/>
                  <a:ea typeface="Poppins"/>
                  <a:cs typeface="Poppins"/>
                  <a:sym typeface="Poppins"/>
                </a:rPr>
                <a:t>Call one LLM, call multiple LLMs, securely and insecurely. (5 pts)</a:t>
              </a:r>
              <a:endParaRPr sz="1200" i="0" u="none" strike="noStrike" cap="none">
                <a:solidFill>
                  <a:schemeClr val="lt1"/>
                </a:solidFill>
                <a:latin typeface="Poppins"/>
                <a:ea typeface="Poppins"/>
                <a:cs typeface="Poppins"/>
                <a:sym typeface="Poppins"/>
              </a:endParaRPr>
            </a:p>
          </p:txBody>
        </p:sp>
        <p:sp>
          <p:nvSpPr>
            <p:cNvPr id="207" name="Google Shape;207;g1f30326077f_0_10"/>
            <p:cNvSpPr/>
            <p:nvPr/>
          </p:nvSpPr>
          <p:spPr>
            <a:xfrm>
              <a:off x="3614737" y="39687"/>
              <a:ext cx="3286200" cy="1971600"/>
            </a:xfrm>
            <a:prstGeom prst="rect">
              <a:avLst/>
            </a:prstGeom>
            <a:solidFill>
              <a:srgbClr val="47CFA2"/>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800">
                <a:latin typeface="Poppins"/>
                <a:ea typeface="Poppins"/>
                <a:cs typeface="Poppins"/>
                <a:sym typeface="Poppins"/>
              </a:endParaRPr>
            </a:p>
          </p:txBody>
        </p:sp>
        <p:sp>
          <p:nvSpPr>
            <p:cNvPr id="208" name="Google Shape;208;g1f30326077f_0_10"/>
            <p:cNvSpPr txBox="1"/>
            <p:nvPr/>
          </p:nvSpPr>
          <p:spPr>
            <a:xfrm>
              <a:off x="3614737" y="39687"/>
              <a:ext cx="3286200" cy="19716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200" i="0" u="none" strike="noStrike" cap="none">
                  <a:solidFill>
                    <a:schemeClr val="lt1"/>
                  </a:solidFill>
                  <a:latin typeface="Poppins"/>
                  <a:ea typeface="Poppins"/>
                  <a:cs typeface="Poppins"/>
                  <a:sym typeface="Poppins"/>
                </a:rPr>
                <a:t>Experimenting with different parameters to observe variations in outputs. (5 pts)</a:t>
              </a:r>
              <a:endParaRPr sz="1200" i="0" u="none" strike="noStrike" cap="none">
                <a:solidFill>
                  <a:schemeClr val="lt1"/>
                </a:solidFill>
                <a:latin typeface="Poppins"/>
                <a:ea typeface="Poppins"/>
                <a:cs typeface="Poppins"/>
                <a:sym typeface="Poppins"/>
              </a:endParaRPr>
            </a:p>
          </p:txBody>
        </p:sp>
        <p:sp>
          <p:nvSpPr>
            <p:cNvPr id="209" name="Google Shape;209;g1f30326077f_0_10"/>
            <p:cNvSpPr/>
            <p:nvPr/>
          </p:nvSpPr>
          <p:spPr>
            <a:xfrm>
              <a:off x="7229475" y="39687"/>
              <a:ext cx="3286200" cy="1971600"/>
            </a:xfrm>
            <a:prstGeom prst="rect">
              <a:avLst/>
            </a:prstGeom>
            <a:solidFill>
              <a:srgbClr val="46D956"/>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800">
                <a:latin typeface="Poppins"/>
                <a:ea typeface="Poppins"/>
                <a:cs typeface="Poppins"/>
                <a:sym typeface="Poppins"/>
              </a:endParaRPr>
            </a:p>
          </p:txBody>
        </p:sp>
        <p:sp>
          <p:nvSpPr>
            <p:cNvPr id="210" name="Google Shape;210;g1f30326077f_0_10"/>
            <p:cNvSpPr txBox="1"/>
            <p:nvPr/>
          </p:nvSpPr>
          <p:spPr>
            <a:xfrm>
              <a:off x="7229475" y="39687"/>
              <a:ext cx="3286200" cy="19716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200" i="0" u="none" strike="noStrike" cap="none">
                  <a:solidFill>
                    <a:schemeClr val="lt1"/>
                  </a:solidFill>
                  <a:latin typeface="Poppins"/>
                  <a:ea typeface="Poppins"/>
                  <a:cs typeface="Poppins"/>
                  <a:sym typeface="Poppins"/>
                </a:rPr>
                <a:t>Call an image LLM and displaying the generated image </a:t>
              </a:r>
              <a:r>
                <a:rPr lang="en-US" sz="1200">
                  <a:solidFill>
                    <a:schemeClr val="lt1"/>
                  </a:solidFill>
                  <a:latin typeface="Poppins"/>
                  <a:ea typeface="Poppins"/>
                  <a:cs typeface="Poppins"/>
                  <a:sym typeface="Poppins"/>
                </a:rPr>
                <a:t>(5 pts)</a:t>
              </a:r>
              <a:endParaRPr sz="1200" i="0" u="none" strike="noStrike" cap="none">
                <a:solidFill>
                  <a:schemeClr val="lt1"/>
                </a:solidFill>
                <a:latin typeface="Poppins"/>
                <a:ea typeface="Poppins"/>
                <a:cs typeface="Poppins"/>
                <a:sym typeface="Poppins"/>
              </a:endParaRPr>
            </a:p>
          </p:txBody>
        </p:sp>
        <p:sp>
          <p:nvSpPr>
            <p:cNvPr id="211" name="Google Shape;211;g1f30326077f_0_10"/>
            <p:cNvSpPr/>
            <p:nvPr/>
          </p:nvSpPr>
          <p:spPr>
            <a:xfrm>
              <a:off x="0" y="2339975"/>
              <a:ext cx="3286200" cy="1971600"/>
            </a:xfrm>
            <a:prstGeom prst="rect">
              <a:avLst/>
            </a:prstGeom>
            <a:solidFill>
              <a:srgbClr val="8BE445"/>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800">
                <a:latin typeface="Poppins"/>
                <a:ea typeface="Poppins"/>
                <a:cs typeface="Poppins"/>
                <a:sym typeface="Poppins"/>
              </a:endParaRPr>
            </a:p>
          </p:txBody>
        </p:sp>
        <p:sp>
          <p:nvSpPr>
            <p:cNvPr id="212" name="Google Shape;212;g1f30326077f_0_10"/>
            <p:cNvSpPr txBox="1"/>
            <p:nvPr/>
          </p:nvSpPr>
          <p:spPr>
            <a:xfrm>
              <a:off x="0" y="2339975"/>
              <a:ext cx="3286200" cy="19716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200" i="0" u="none" strike="noStrike" cap="none">
                  <a:solidFill>
                    <a:schemeClr val="lt1"/>
                  </a:solidFill>
                  <a:latin typeface="Poppins"/>
                  <a:ea typeface="Poppins"/>
                  <a:cs typeface="Poppins"/>
                  <a:sym typeface="Poppins"/>
                </a:rPr>
                <a:t>Having the LLM give out a </a:t>
              </a:r>
              <a:r>
                <a:rPr lang="en-US" sz="1200">
                  <a:solidFill>
                    <a:schemeClr val="lt1"/>
                  </a:solidFill>
                  <a:latin typeface="Poppins"/>
                  <a:ea typeface="Poppins"/>
                  <a:cs typeface="Poppins"/>
                  <a:sym typeface="Poppins"/>
                </a:rPr>
                <a:t>nonsensical</a:t>
              </a:r>
              <a:r>
                <a:rPr lang="en-US" sz="1200" i="0" u="none" strike="noStrike" cap="none">
                  <a:solidFill>
                    <a:schemeClr val="lt1"/>
                  </a:solidFill>
                  <a:latin typeface="Poppins"/>
                  <a:ea typeface="Poppins"/>
                  <a:cs typeface="Poppins"/>
                  <a:sym typeface="Poppins"/>
                </a:rPr>
                <a:t> / erroneous response. (5 pst)</a:t>
              </a:r>
              <a:endParaRPr sz="1200">
                <a:latin typeface="Poppins"/>
                <a:ea typeface="Poppins"/>
                <a:cs typeface="Poppins"/>
                <a:sym typeface="Poppins"/>
              </a:endParaRPr>
            </a:p>
          </p:txBody>
        </p:sp>
        <p:sp>
          <p:nvSpPr>
            <p:cNvPr id="213" name="Google Shape;213;g1f30326077f_0_10"/>
            <p:cNvSpPr/>
            <p:nvPr/>
          </p:nvSpPr>
          <p:spPr>
            <a:xfrm>
              <a:off x="3614737" y="2339975"/>
              <a:ext cx="3286200" cy="1971600"/>
            </a:xfrm>
            <a:prstGeom prst="rect">
              <a:avLst/>
            </a:prstGeom>
            <a:solidFill>
              <a:srgbClr val="EDED45"/>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800">
                <a:latin typeface="Poppins"/>
                <a:ea typeface="Poppins"/>
                <a:cs typeface="Poppins"/>
                <a:sym typeface="Poppins"/>
              </a:endParaRPr>
            </a:p>
          </p:txBody>
        </p:sp>
        <p:sp>
          <p:nvSpPr>
            <p:cNvPr id="214" name="Google Shape;214;g1f30326077f_0_10"/>
            <p:cNvSpPr txBox="1"/>
            <p:nvPr/>
          </p:nvSpPr>
          <p:spPr>
            <a:xfrm>
              <a:off x="3614737" y="2339975"/>
              <a:ext cx="3286200" cy="19716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200" i="0" u="none" strike="noStrike" cap="none">
                  <a:solidFill>
                    <a:schemeClr val="lt1"/>
                  </a:solidFill>
                  <a:latin typeface="Poppins"/>
                  <a:ea typeface="Poppins"/>
                  <a:cs typeface="Poppins"/>
                  <a:sym typeface="Poppins"/>
                </a:rPr>
                <a:t>Creating the most creative image relevant to the Hackathon theme. (</a:t>
              </a:r>
              <a:r>
                <a:rPr lang="en-US" sz="1200">
                  <a:solidFill>
                    <a:schemeClr val="lt1"/>
                  </a:solidFill>
                  <a:latin typeface="Poppins"/>
                  <a:ea typeface="Poppins"/>
                  <a:cs typeface="Poppins"/>
                  <a:sym typeface="Poppins"/>
                </a:rPr>
                <a:t>5 pts)</a:t>
              </a:r>
              <a:endParaRPr sz="1200" i="0" u="none" strike="noStrike" cap="none">
                <a:solidFill>
                  <a:schemeClr val="lt1"/>
                </a:solidFill>
                <a:latin typeface="Poppins"/>
                <a:ea typeface="Poppins"/>
                <a:cs typeface="Poppins"/>
                <a:sym typeface="Poppins"/>
              </a:endParaRPr>
            </a:p>
          </p:txBody>
        </p:sp>
        <p:sp>
          <p:nvSpPr>
            <p:cNvPr id="215" name="Google Shape;215;g1f30326077f_0_10"/>
            <p:cNvSpPr/>
            <p:nvPr/>
          </p:nvSpPr>
          <p:spPr>
            <a:xfrm>
              <a:off x="7229475" y="2339975"/>
              <a:ext cx="3286200" cy="1971600"/>
            </a:xfrm>
            <a:prstGeom prst="rect">
              <a:avLst/>
            </a:prstGeom>
            <a:solidFill>
              <a:srgbClr val="F694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800">
                <a:latin typeface="Poppins"/>
                <a:ea typeface="Poppins"/>
                <a:cs typeface="Poppins"/>
                <a:sym typeface="Poppins"/>
              </a:endParaRPr>
            </a:p>
          </p:txBody>
        </p:sp>
        <p:sp>
          <p:nvSpPr>
            <p:cNvPr id="216" name="Google Shape;216;g1f30326077f_0_10"/>
            <p:cNvSpPr txBox="1"/>
            <p:nvPr/>
          </p:nvSpPr>
          <p:spPr>
            <a:xfrm>
              <a:off x="7229475" y="2339975"/>
              <a:ext cx="3286200" cy="19716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200" i="0" u="none" strike="noStrike" cap="none">
                  <a:solidFill>
                    <a:schemeClr val="lt1"/>
                  </a:solidFill>
                  <a:latin typeface="Poppins"/>
                  <a:ea typeface="Poppins"/>
                  <a:cs typeface="Poppins"/>
                  <a:sym typeface="Poppins"/>
                </a:rPr>
                <a:t>Crafting the most creative prompt to LLM and highlighting the response. (5 pts)</a:t>
              </a:r>
              <a:endParaRPr sz="1200" i="0" u="none" strike="noStrike" cap="none">
                <a:solidFill>
                  <a:schemeClr val="lt1"/>
                </a:solidFill>
                <a:latin typeface="Poppins"/>
                <a:ea typeface="Poppins"/>
                <a:cs typeface="Poppins"/>
                <a:sym typeface="Poppi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20"/>
        <p:cNvGrpSpPr/>
        <p:nvPr/>
      </p:nvGrpSpPr>
      <p:grpSpPr>
        <a:xfrm>
          <a:off x="0" y="0"/>
          <a:ext cx="0" cy="0"/>
          <a:chOff x="0" y="0"/>
          <a:chExt cx="0" cy="0"/>
        </a:xfrm>
      </p:grpSpPr>
      <p:sp>
        <p:nvSpPr>
          <p:cNvPr id="221" name="Google Shape;221;g1f30326077f_0_28"/>
          <p:cNvSpPr/>
          <p:nvPr/>
        </p:nvSpPr>
        <p:spPr>
          <a:xfrm>
            <a:off x="-1"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i="0" u="none" strike="noStrike" cap="none">
              <a:solidFill>
                <a:schemeClr val="lt1"/>
              </a:solidFill>
              <a:latin typeface="Poppins"/>
              <a:ea typeface="Poppins"/>
              <a:cs typeface="Poppins"/>
              <a:sym typeface="Poppins"/>
            </a:endParaRPr>
          </a:p>
        </p:txBody>
      </p:sp>
      <p:sp>
        <p:nvSpPr>
          <p:cNvPr id="222" name="Google Shape;222;g1f30326077f_0_28"/>
          <p:cNvSpPr/>
          <p:nvPr/>
        </p:nvSpPr>
        <p:spPr>
          <a:xfrm>
            <a:off x="628650" y="158525"/>
            <a:ext cx="8174100" cy="2289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2900" dirty="0">
                <a:solidFill>
                  <a:schemeClr val="dk1"/>
                </a:solidFill>
                <a:latin typeface="Poppins"/>
                <a:ea typeface="Poppins"/>
                <a:cs typeface="Poppins"/>
                <a:sym typeface="Poppins"/>
              </a:rPr>
              <a:t>Objective</a:t>
            </a:r>
            <a:r>
              <a:rPr lang="en-US" sz="2900" i="0" u="none" strike="noStrike" cap="none" dirty="0">
                <a:solidFill>
                  <a:schemeClr val="dk1"/>
                </a:solidFill>
                <a:latin typeface="Poppins"/>
                <a:ea typeface="Poppins"/>
                <a:cs typeface="Poppins"/>
                <a:sym typeface="Poppins"/>
              </a:rPr>
              <a:t> #2 :  Use Case Development</a:t>
            </a:r>
            <a:endParaRPr sz="2900" i="0" u="none" strike="noStrike" cap="none" dirty="0">
              <a:solidFill>
                <a:schemeClr val="dk1"/>
              </a:solidFill>
              <a:latin typeface="Poppins"/>
              <a:ea typeface="Poppins"/>
              <a:cs typeface="Poppins"/>
              <a:sym typeface="Poppins"/>
            </a:endParaRPr>
          </a:p>
          <a:p>
            <a:pPr marL="0" lvl="0" indent="0" algn="l" rtl="0">
              <a:lnSpc>
                <a:spcPct val="90000"/>
              </a:lnSpc>
              <a:spcBef>
                <a:spcPts val="500"/>
              </a:spcBef>
              <a:spcAft>
                <a:spcPts val="0"/>
              </a:spcAft>
              <a:buClr>
                <a:schemeClr val="dk1"/>
              </a:buClr>
              <a:buFont typeface="Arial"/>
              <a:buNone/>
            </a:pPr>
            <a:r>
              <a:rPr lang="en-US" sz="1700" b="1" dirty="0">
                <a:solidFill>
                  <a:schemeClr val="dk1"/>
                </a:solidFill>
                <a:latin typeface="Poppins"/>
                <a:ea typeface="Poppins"/>
                <a:cs typeface="Poppins"/>
                <a:sym typeface="Poppins"/>
              </a:rPr>
              <a:t>Total 65 points.</a:t>
            </a:r>
            <a:r>
              <a:rPr lang="en-US" sz="1700" dirty="0">
                <a:solidFill>
                  <a:schemeClr val="dk1"/>
                </a:solidFill>
                <a:latin typeface="Poppins"/>
                <a:ea typeface="Poppins"/>
                <a:cs typeface="Poppins"/>
                <a:sym typeface="Poppins"/>
              </a:rPr>
              <a:t> </a:t>
            </a:r>
            <a:endParaRPr sz="1700" dirty="0">
              <a:solidFill>
                <a:schemeClr val="dk1"/>
              </a:solidFill>
              <a:latin typeface="Poppins"/>
              <a:ea typeface="Poppins"/>
              <a:cs typeface="Poppins"/>
              <a:sym typeface="Poppins"/>
            </a:endParaRPr>
          </a:p>
          <a:p>
            <a:pPr marL="457200" lvl="0" indent="-336550" algn="l" rtl="0">
              <a:lnSpc>
                <a:spcPct val="90000"/>
              </a:lnSpc>
              <a:spcBef>
                <a:spcPts val="500"/>
              </a:spcBef>
              <a:spcAft>
                <a:spcPts val="0"/>
              </a:spcAft>
              <a:buClr>
                <a:schemeClr val="dk1"/>
              </a:buClr>
              <a:buSzPts val="1700"/>
              <a:buFont typeface="Poppins"/>
              <a:buChar char="●"/>
            </a:pPr>
            <a:r>
              <a:rPr lang="en-US" sz="1700" dirty="0">
                <a:solidFill>
                  <a:schemeClr val="dk1"/>
                </a:solidFill>
                <a:latin typeface="Poppins"/>
                <a:ea typeface="Poppins"/>
                <a:cs typeface="Poppins"/>
                <a:sym typeface="Poppins"/>
              </a:rPr>
              <a:t>10 points understanding the use case. </a:t>
            </a:r>
            <a:endParaRPr sz="1700" dirty="0">
              <a:solidFill>
                <a:schemeClr val="dk1"/>
              </a:solidFill>
              <a:latin typeface="Poppins"/>
              <a:ea typeface="Poppins"/>
              <a:cs typeface="Poppins"/>
              <a:sym typeface="Poppins"/>
            </a:endParaRPr>
          </a:p>
          <a:p>
            <a:pPr marL="457200" lvl="0" indent="-336550" algn="l" rtl="0">
              <a:lnSpc>
                <a:spcPct val="90000"/>
              </a:lnSpc>
              <a:spcBef>
                <a:spcPts val="0"/>
              </a:spcBef>
              <a:spcAft>
                <a:spcPts val="0"/>
              </a:spcAft>
              <a:buClr>
                <a:schemeClr val="dk1"/>
              </a:buClr>
              <a:buSzPts val="1700"/>
              <a:buFont typeface="Poppins"/>
              <a:buChar char="●"/>
            </a:pPr>
            <a:r>
              <a:rPr lang="en-US" sz="1700" dirty="0">
                <a:solidFill>
                  <a:schemeClr val="dk1"/>
                </a:solidFill>
                <a:latin typeface="Poppins"/>
                <a:ea typeface="Poppins"/>
                <a:cs typeface="Poppins"/>
                <a:sym typeface="Poppins"/>
              </a:rPr>
              <a:t>30 points completeness of the use case. </a:t>
            </a:r>
            <a:endParaRPr sz="1700" dirty="0">
              <a:solidFill>
                <a:schemeClr val="dk1"/>
              </a:solidFill>
              <a:latin typeface="Poppins"/>
              <a:ea typeface="Poppins"/>
              <a:cs typeface="Poppins"/>
              <a:sym typeface="Poppins"/>
            </a:endParaRPr>
          </a:p>
          <a:p>
            <a:pPr marL="914400" lvl="1" indent="-336550" algn="l" rtl="0">
              <a:lnSpc>
                <a:spcPct val="90000"/>
              </a:lnSpc>
              <a:spcBef>
                <a:spcPts val="0"/>
              </a:spcBef>
              <a:spcAft>
                <a:spcPts val="0"/>
              </a:spcAft>
              <a:buClr>
                <a:schemeClr val="dk1"/>
              </a:buClr>
              <a:buSzPts val="1700"/>
              <a:buFont typeface="Poppins"/>
              <a:buChar char="○"/>
            </a:pPr>
            <a:r>
              <a:rPr lang="en-US" sz="1700" i="1" dirty="0">
                <a:solidFill>
                  <a:schemeClr val="dk1"/>
                </a:solidFill>
                <a:latin typeface="Poppins"/>
                <a:ea typeface="Poppins"/>
                <a:cs typeface="Poppins"/>
                <a:sym typeface="Poppins"/>
              </a:rPr>
              <a:t>If source code is used by the team 10 points max</a:t>
            </a:r>
            <a:endParaRPr sz="1700" i="1" dirty="0">
              <a:solidFill>
                <a:schemeClr val="dk1"/>
              </a:solidFill>
              <a:latin typeface="Poppins"/>
              <a:ea typeface="Poppins"/>
              <a:cs typeface="Poppins"/>
              <a:sym typeface="Poppins"/>
            </a:endParaRPr>
          </a:p>
          <a:p>
            <a:pPr marL="457200" lvl="0" indent="-336550" algn="l" rtl="0">
              <a:lnSpc>
                <a:spcPct val="90000"/>
              </a:lnSpc>
              <a:spcBef>
                <a:spcPts val="0"/>
              </a:spcBef>
              <a:spcAft>
                <a:spcPts val="0"/>
              </a:spcAft>
              <a:buClr>
                <a:schemeClr val="dk1"/>
              </a:buClr>
              <a:buSzPts val="1700"/>
              <a:buFont typeface="Poppins"/>
              <a:buChar char="●"/>
            </a:pPr>
            <a:r>
              <a:rPr lang="en-US" sz="1700" dirty="0">
                <a:solidFill>
                  <a:schemeClr val="dk1"/>
                </a:solidFill>
                <a:latin typeface="Poppins"/>
                <a:ea typeface="Poppins"/>
                <a:cs typeface="Poppins"/>
                <a:sym typeface="Poppins"/>
              </a:rPr>
              <a:t>10 points identifying what the team learned</a:t>
            </a:r>
            <a:endParaRPr sz="1700" dirty="0">
              <a:solidFill>
                <a:schemeClr val="dk1"/>
              </a:solidFill>
              <a:latin typeface="Poppins"/>
              <a:ea typeface="Poppins"/>
              <a:cs typeface="Poppins"/>
              <a:sym typeface="Poppins"/>
            </a:endParaRPr>
          </a:p>
          <a:p>
            <a:pPr marL="457200" lvl="0" indent="-336550" algn="l" rtl="0">
              <a:lnSpc>
                <a:spcPct val="90000"/>
              </a:lnSpc>
              <a:spcBef>
                <a:spcPts val="0"/>
              </a:spcBef>
              <a:spcAft>
                <a:spcPts val="0"/>
              </a:spcAft>
              <a:buClr>
                <a:schemeClr val="dk1"/>
              </a:buClr>
              <a:buSzPts val="1700"/>
              <a:buFont typeface="Poppins"/>
              <a:buChar char="●"/>
            </a:pPr>
            <a:r>
              <a:rPr lang="en-US" sz="1700" dirty="0">
                <a:solidFill>
                  <a:schemeClr val="dk1"/>
                </a:solidFill>
                <a:latin typeface="Poppins"/>
                <a:ea typeface="Poppins"/>
                <a:cs typeface="Poppins"/>
                <a:sym typeface="Poppins"/>
              </a:rPr>
              <a:t>10 points on ideas of extension.</a:t>
            </a:r>
            <a:endParaRPr sz="1700" dirty="0">
              <a:solidFill>
                <a:schemeClr val="dk1"/>
              </a:solidFill>
              <a:latin typeface="Poppins"/>
              <a:ea typeface="Poppins"/>
              <a:cs typeface="Poppins"/>
              <a:sym typeface="Poppins"/>
            </a:endParaRPr>
          </a:p>
          <a:p>
            <a:pPr marL="457200" lvl="0" indent="-336550" algn="l" rtl="0">
              <a:lnSpc>
                <a:spcPct val="90000"/>
              </a:lnSpc>
              <a:spcBef>
                <a:spcPts val="0"/>
              </a:spcBef>
              <a:spcAft>
                <a:spcPts val="0"/>
              </a:spcAft>
              <a:buClr>
                <a:schemeClr val="dk1"/>
              </a:buClr>
              <a:buSzPts val="1700"/>
              <a:buFont typeface="Poppins"/>
              <a:buChar char="●"/>
            </a:pPr>
            <a:r>
              <a:rPr lang="en-US" sz="1700" dirty="0">
                <a:solidFill>
                  <a:schemeClr val="dk1"/>
                </a:solidFill>
                <a:latin typeface="Poppins"/>
                <a:ea typeface="Poppins"/>
                <a:cs typeface="Poppins"/>
                <a:sym typeface="Poppins"/>
              </a:rPr>
              <a:t>5 points Judges + Advisors discretion.</a:t>
            </a:r>
            <a:endParaRPr sz="1700" dirty="0">
              <a:solidFill>
                <a:schemeClr val="dk1"/>
              </a:solidFill>
              <a:latin typeface="Poppins"/>
              <a:ea typeface="Poppins"/>
              <a:cs typeface="Poppins"/>
              <a:sym typeface="Poppins"/>
            </a:endParaRPr>
          </a:p>
          <a:p>
            <a:pPr marL="0" marR="0" lvl="0" indent="0" algn="l" rtl="0">
              <a:lnSpc>
                <a:spcPct val="90000"/>
              </a:lnSpc>
              <a:spcBef>
                <a:spcPts val="500"/>
              </a:spcBef>
              <a:spcAft>
                <a:spcPts val="0"/>
              </a:spcAft>
              <a:buNone/>
            </a:pPr>
            <a:endParaRPr sz="2900" dirty="0">
              <a:solidFill>
                <a:schemeClr val="dk1"/>
              </a:solidFill>
              <a:latin typeface="Poppins"/>
              <a:ea typeface="Poppins"/>
              <a:cs typeface="Poppins"/>
              <a:sym typeface="Poppins"/>
            </a:endParaRPr>
          </a:p>
        </p:txBody>
      </p:sp>
      <p:grpSp>
        <p:nvGrpSpPr>
          <p:cNvPr id="223" name="Google Shape;223;g1f30326077f_0_28"/>
          <p:cNvGrpSpPr/>
          <p:nvPr/>
        </p:nvGrpSpPr>
        <p:grpSpPr>
          <a:xfrm>
            <a:off x="851318" y="2571747"/>
            <a:ext cx="7337011" cy="2399824"/>
            <a:chOff x="212335" y="470390"/>
            <a:chExt cx="10090787" cy="3411748"/>
          </a:xfrm>
        </p:grpSpPr>
        <p:sp>
          <p:nvSpPr>
            <p:cNvPr id="224" name="Google Shape;224;g1f30326077f_0_28"/>
            <p:cNvSpPr/>
            <p:nvPr/>
          </p:nvSpPr>
          <p:spPr>
            <a:xfrm>
              <a:off x="212335" y="470390"/>
              <a:ext cx="1335900" cy="1335900"/>
            </a:xfrm>
            <a:prstGeom prst="ellipse">
              <a:avLst/>
            </a:prstGeom>
            <a:solidFill>
              <a:srgbClr val="BF504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25" name="Google Shape;225;g1f30326077f_0_28"/>
            <p:cNvSpPr/>
            <p:nvPr/>
          </p:nvSpPr>
          <p:spPr>
            <a:xfrm>
              <a:off x="492877" y="750932"/>
              <a:ext cx="774900" cy="77490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26" name="Google Shape;226;g1f30326077f_0_28"/>
            <p:cNvSpPr/>
            <p:nvPr/>
          </p:nvSpPr>
          <p:spPr>
            <a:xfrm>
              <a:off x="1834517" y="470390"/>
              <a:ext cx="3148800" cy="1335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27" name="Google Shape;227;g1f30326077f_0_28"/>
            <p:cNvSpPr txBox="1"/>
            <p:nvPr/>
          </p:nvSpPr>
          <p:spPr>
            <a:xfrm>
              <a:off x="1834517" y="470390"/>
              <a:ext cx="3148800" cy="13359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i="0" u="none" strike="noStrike" cap="none">
                  <a:solidFill>
                    <a:schemeClr val="dk1"/>
                  </a:solidFill>
                  <a:latin typeface="Poppins"/>
                  <a:ea typeface="Poppins"/>
                  <a:cs typeface="Poppins"/>
                  <a:sym typeface="Poppins"/>
                </a:rPr>
                <a:t>Understand your use case</a:t>
              </a:r>
              <a:endParaRPr sz="1800" i="0" u="none" strike="noStrike" cap="none">
                <a:solidFill>
                  <a:schemeClr val="dk1"/>
                </a:solidFill>
                <a:latin typeface="Poppins"/>
                <a:ea typeface="Poppins"/>
                <a:cs typeface="Poppins"/>
                <a:sym typeface="Poppins"/>
              </a:endParaRPr>
            </a:p>
          </p:txBody>
        </p:sp>
        <p:sp>
          <p:nvSpPr>
            <p:cNvPr id="228" name="Google Shape;228;g1f30326077f_0_28"/>
            <p:cNvSpPr/>
            <p:nvPr/>
          </p:nvSpPr>
          <p:spPr>
            <a:xfrm>
              <a:off x="5532139" y="470390"/>
              <a:ext cx="1335900" cy="1335900"/>
            </a:xfrm>
            <a:prstGeom prst="ellipse">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29" name="Google Shape;229;g1f30326077f_0_28"/>
            <p:cNvSpPr/>
            <p:nvPr/>
          </p:nvSpPr>
          <p:spPr>
            <a:xfrm>
              <a:off x="5812681" y="750932"/>
              <a:ext cx="774900" cy="774900"/>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0" name="Google Shape;230;g1f30326077f_0_28"/>
            <p:cNvSpPr/>
            <p:nvPr/>
          </p:nvSpPr>
          <p:spPr>
            <a:xfrm>
              <a:off x="7154322" y="470390"/>
              <a:ext cx="3148800" cy="1335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1" name="Google Shape;231;g1f30326077f_0_28"/>
            <p:cNvSpPr txBox="1"/>
            <p:nvPr/>
          </p:nvSpPr>
          <p:spPr>
            <a:xfrm>
              <a:off x="7154322" y="470390"/>
              <a:ext cx="3148800" cy="13359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i="0" u="none" strike="noStrike" cap="none">
                  <a:solidFill>
                    <a:schemeClr val="dk1"/>
                  </a:solidFill>
                  <a:latin typeface="Poppins"/>
                  <a:ea typeface="Poppins"/>
                  <a:cs typeface="Poppins"/>
                  <a:sym typeface="Poppins"/>
                </a:rPr>
                <a:t>Develop your use case </a:t>
              </a:r>
              <a:endParaRPr sz="1100">
                <a:latin typeface="Poppins"/>
                <a:ea typeface="Poppins"/>
                <a:cs typeface="Poppins"/>
                <a:sym typeface="Poppins"/>
              </a:endParaRPr>
            </a:p>
          </p:txBody>
        </p:sp>
        <p:sp>
          <p:nvSpPr>
            <p:cNvPr id="232" name="Google Shape;232;g1f30326077f_0_28"/>
            <p:cNvSpPr/>
            <p:nvPr/>
          </p:nvSpPr>
          <p:spPr>
            <a:xfrm>
              <a:off x="212335" y="2546238"/>
              <a:ext cx="1335900" cy="1335900"/>
            </a:xfrm>
            <a:prstGeom prst="ellipse">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3" name="Google Shape;233;g1f30326077f_0_28"/>
            <p:cNvSpPr/>
            <p:nvPr/>
          </p:nvSpPr>
          <p:spPr>
            <a:xfrm>
              <a:off x="492877" y="2826780"/>
              <a:ext cx="774900" cy="774900"/>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4" name="Google Shape;234;g1f30326077f_0_28"/>
            <p:cNvSpPr/>
            <p:nvPr/>
          </p:nvSpPr>
          <p:spPr>
            <a:xfrm>
              <a:off x="1834517" y="2546238"/>
              <a:ext cx="3148800" cy="1335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5" name="Google Shape;235;g1f30326077f_0_28"/>
            <p:cNvSpPr txBox="1"/>
            <p:nvPr/>
          </p:nvSpPr>
          <p:spPr>
            <a:xfrm>
              <a:off x="1834517" y="2546238"/>
              <a:ext cx="3148800" cy="13359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i="0" u="none" strike="noStrike" cap="none">
                  <a:solidFill>
                    <a:schemeClr val="dk1"/>
                  </a:solidFill>
                  <a:latin typeface="Poppins"/>
                  <a:ea typeface="Poppins"/>
                  <a:cs typeface="Poppins"/>
                  <a:sym typeface="Poppins"/>
                </a:rPr>
                <a:t>What did you learn?</a:t>
              </a:r>
              <a:endParaRPr sz="1100">
                <a:latin typeface="Poppins"/>
                <a:ea typeface="Poppins"/>
                <a:cs typeface="Poppins"/>
                <a:sym typeface="Poppins"/>
              </a:endParaRPr>
            </a:p>
          </p:txBody>
        </p:sp>
        <p:sp>
          <p:nvSpPr>
            <p:cNvPr id="236" name="Google Shape;236;g1f30326077f_0_28"/>
            <p:cNvSpPr/>
            <p:nvPr/>
          </p:nvSpPr>
          <p:spPr>
            <a:xfrm>
              <a:off x="5532139" y="2546238"/>
              <a:ext cx="1335900" cy="1335900"/>
            </a:xfrm>
            <a:prstGeom prst="ellipse">
              <a:avLst/>
            </a:prstGeom>
            <a:solidFill>
              <a:srgbClr val="49ACC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7" name="Google Shape;237;g1f30326077f_0_28"/>
            <p:cNvSpPr/>
            <p:nvPr/>
          </p:nvSpPr>
          <p:spPr>
            <a:xfrm>
              <a:off x="5812681" y="2826780"/>
              <a:ext cx="774900" cy="774900"/>
            </a:xfrm>
            <a:prstGeom prst="rect">
              <a:avLst/>
            </a:prstGeom>
            <a:blipFill rotWithShape="1">
              <a:blip r:embed="rId6">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8" name="Google Shape;238;g1f30326077f_0_28"/>
            <p:cNvSpPr/>
            <p:nvPr/>
          </p:nvSpPr>
          <p:spPr>
            <a:xfrm>
              <a:off x="7154322" y="2546238"/>
              <a:ext cx="3148800" cy="1335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239" name="Google Shape;239;g1f30326077f_0_28"/>
            <p:cNvSpPr txBox="1"/>
            <p:nvPr/>
          </p:nvSpPr>
          <p:spPr>
            <a:xfrm>
              <a:off x="7154322" y="2546238"/>
              <a:ext cx="3148800" cy="13359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i="0" u="none" strike="noStrike" cap="none">
                  <a:solidFill>
                    <a:schemeClr val="dk1"/>
                  </a:solidFill>
                  <a:latin typeface="Poppins"/>
                  <a:ea typeface="Poppins"/>
                  <a:cs typeface="Poppins"/>
                  <a:sym typeface="Poppins"/>
                </a:rPr>
                <a:t>How could you extend this use case</a:t>
              </a:r>
              <a:endParaRPr sz="1800" i="0" u="none" strike="noStrike" cap="none">
                <a:solidFill>
                  <a:schemeClr val="dk1"/>
                </a:solidFill>
                <a:latin typeface="Poppins"/>
                <a:ea typeface="Poppins"/>
                <a:cs typeface="Poppins"/>
                <a:sym typeface="Poppi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6" name="Google Shape;86;g2bef8f55e03_4_2"/>
          <p:cNvSpPr/>
          <p:nvPr/>
        </p:nvSpPr>
        <p:spPr>
          <a:xfrm>
            <a:off x="0" y="-77538"/>
            <a:ext cx="9087356" cy="850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2900" dirty="0">
                <a:solidFill>
                  <a:schemeClr val="dk1"/>
                </a:solidFill>
                <a:latin typeface="Poppins"/>
                <a:ea typeface="Poppins"/>
                <a:cs typeface="Poppins"/>
                <a:sym typeface="Poppins"/>
              </a:rPr>
              <a:t>Objective</a:t>
            </a:r>
            <a:r>
              <a:rPr lang="en-US" sz="2900" i="0" u="none" strike="noStrike" cap="none" dirty="0">
                <a:solidFill>
                  <a:schemeClr val="dk1"/>
                </a:solidFill>
                <a:latin typeface="Poppins"/>
                <a:ea typeface="Poppins"/>
                <a:cs typeface="Poppins"/>
                <a:sym typeface="Poppins"/>
              </a:rPr>
              <a:t> </a:t>
            </a:r>
            <a:r>
              <a:rPr lang="en-US" sz="2900" dirty="0">
                <a:solidFill>
                  <a:schemeClr val="dk1"/>
                </a:solidFill>
                <a:latin typeface="Poppins"/>
                <a:ea typeface="Poppins"/>
                <a:cs typeface="Poppins"/>
                <a:sym typeface="Poppins"/>
              </a:rPr>
              <a:t>#1</a:t>
            </a:r>
            <a:r>
              <a:rPr lang="en-US" sz="2900" i="0" u="none" strike="noStrike" cap="none" dirty="0">
                <a:solidFill>
                  <a:schemeClr val="dk1"/>
                </a:solidFill>
                <a:latin typeface="Poppins"/>
                <a:ea typeface="Poppins"/>
                <a:cs typeface="Poppins"/>
                <a:sym typeface="Poppins"/>
              </a:rPr>
              <a:t>:  </a:t>
            </a:r>
            <a:r>
              <a:rPr lang="en-US" sz="2900" b="1" i="0" u="none" strike="noStrike" cap="none" dirty="0">
                <a:solidFill>
                  <a:schemeClr val="dk1"/>
                </a:solidFill>
                <a:latin typeface="Poppins"/>
                <a:ea typeface="Poppins"/>
                <a:cs typeface="Poppins"/>
                <a:sym typeface="Poppins"/>
              </a:rPr>
              <a:t>Experiment</a:t>
            </a:r>
            <a:r>
              <a:rPr lang="en-US" sz="2900" i="0" u="none" strike="noStrike" cap="none" dirty="0">
                <a:solidFill>
                  <a:schemeClr val="dk1"/>
                </a:solidFill>
                <a:latin typeface="Poppins"/>
                <a:ea typeface="Poppins"/>
                <a:cs typeface="Poppins"/>
                <a:sym typeface="Poppins"/>
              </a:rPr>
              <a:t> , Explore and Expand</a:t>
            </a:r>
            <a:endParaRPr sz="2900" dirty="0">
              <a:solidFill>
                <a:schemeClr val="dk1"/>
              </a:solidFill>
              <a:latin typeface="Poppins"/>
              <a:ea typeface="Poppins"/>
              <a:cs typeface="Poppins"/>
              <a:sym typeface="Poppins"/>
            </a:endParaRPr>
          </a:p>
        </p:txBody>
      </p:sp>
      <p:grpSp>
        <p:nvGrpSpPr>
          <p:cNvPr id="87" name="Google Shape;87;g2bef8f55e03_4_2"/>
          <p:cNvGrpSpPr/>
          <p:nvPr/>
        </p:nvGrpSpPr>
        <p:grpSpPr>
          <a:xfrm>
            <a:off x="334090" y="716017"/>
            <a:ext cx="8475820" cy="2043367"/>
            <a:chOff x="0" y="39687"/>
            <a:chExt cx="10515600" cy="4271963"/>
          </a:xfrm>
        </p:grpSpPr>
        <p:sp>
          <p:nvSpPr>
            <p:cNvPr id="88" name="Google Shape;88;g2bef8f55e03_4_2"/>
            <p:cNvSpPr/>
            <p:nvPr/>
          </p:nvSpPr>
          <p:spPr>
            <a:xfrm>
              <a:off x="0" y="39687"/>
              <a:ext cx="3286125" cy="1971675"/>
            </a:xfrm>
            <a:prstGeom prst="rect">
              <a:avLst/>
            </a:prstGeom>
            <a:solidFill>
              <a:srgbClr val="49ACC5"/>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89" name="Google Shape;89;g2bef8f55e03_4_2"/>
            <p:cNvSpPr txBox="1"/>
            <p:nvPr/>
          </p:nvSpPr>
          <p:spPr>
            <a:xfrm>
              <a:off x="0" y="39687"/>
              <a:ext cx="3286125" cy="1971675"/>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800" i="0" u="none" strike="noStrike" cap="none" dirty="0">
                  <a:solidFill>
                    <a:schemeClr val="dk1"/>
                  </a:solidFill>
                  <a:latin typeface="Poppins"/>
                  <a:ea typeface="Poppins"/>
                  <a:cs typeface="Poppins"/>
                  <a:sym typeface="Poppins"/>
                </a:rPr>
                <a:t>Call one LLM, call multiple LLMs, securely and insecurely.</a:t>
              </a:r>
              <a:endParaRPr sz="1800" i="0" u="none" strike="noStrike" cap="none" dirty="0">
                <a:solidFill>
                  <a:schemeClr val="dk1"/>
                </a:solidFill>
                <a:latin typeface="Poppins"/>
                <a:ea typeface="Poppins"/>
                <a:cs typeface="Poppins"/>
                <a:sym typeface="Poppins"/>
              </a:endParaRPr>
            </a:p>
          </p:txBody>
        </p:sp>
        <p:sp>
          <p:nvSpPr>
            <p:cNvPr id="90" name="Google Shape;90;g2bef8f55e03_4_2"/>
            <p:cNvSpPr/>
            <p:nvPr/>
          </p:nvSpPr>
          <p:spPr>
            <a:xfrm>
              <a:off x="3614737" y="39687"/>
              <a:ext cx="3286125" cy="1971675"/>
            </a:xfrm>
            <a:prstGeom prst="rect">
              <a:avLst/>
            </a:prstGeom>
            <a:solidFill>
              <a:srgbClr val="47CFA2"/>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91" name="Google Shape;91;g2bef8f55e03_4_2"/>
            <p:cNvSpPr txBox="1"/>
            <p:nvPr/>
          </p:nvSpPr>
          <p:spPr>
            <a:xfrm>
              <a:off x="3614737" y="39687"/>
              <a:ext cx="3286125" cy="1971675"/>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800" i="0" u="none" strike="noStrike" cap="none" dirty="0">
                  <a:solidFill>
                    <a:schemeClr val="dk1"/>
                  </a:solidFill>
                  <a:latin typeface="Poppins"/>
                  <a:ea typeface="Poppins"/>
                  <a:cs typeface="Poppins"/>
                  <a:sym typeface="Poppins"/>
                </a:rPr>
                <a:t>Experimenting with different parameters to observe variations in outputs.</a:t>
              </a:r>
              <a:endParaRPr sz="1800" i="0" u="none" strike="noStrike" cap="none" dirty="0">
                <a:solidFill>
                  <a:schemeClr val="dk1"/>
                </a:solidFill>
                <a:latin typeface="Poppins"/>
                <a:ea typeface="Poppins"/>
                <a:cs typeface="Poppins"/>
                <a:sym typeface="Poppins"/>
              </a:endParaRPr>
            </a:p>
          </p:txBody>
        </p:sp>
        <p:sp>
          <p:nvSpPr>
            <p:cNvPr id="92" name="Google Shape;92;g2bef8f55e03_4_2"/>
            <p:cNvSpPr/>
            <p:nvPr/>
          </p:nvSpPr>
          <p:spPr>
            <a:xfrm>
              <a:off x="7229475" y="39687"/>
              <a:ext cx="3286125" cy="1971675"/>
            </a:xfrm>
            <a:prstGeom prst="rect">
              <a:avLst/>
            </a:prstGeom>
            <a:solidFill>
              <a:srgbClr val="46D956"/>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93" name="Google Shape;93;g2bef8f55e03_4_2"/>
            <p:cNvSpPr txBox="1"/>
            <p:nvPr/>
          </p:nvSpPr>
          <p:spPr>
            <a:xfrm>
              <a:off x="7229475" y="39687"/>
              <a:ext cx="3286125" cy="1971675"/>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800" i="0" u="none" strike="noStrike" cap="none">
                  <a:solidFill>
                    <a:schemeClr val="dk1"/>
                  </a:solidFill>
                  <a:latin typeface="Poppins"/>
                  <a:ea typeface="Poppins"/>
                  <a:cs typeface="Poppins"/>
                  <a:sym typeface="Poppins"/>
                </a:rPr>
                <a:t>Call an image LLM and displaying the generated image</a:t>
              </a:r>
              <a:r>
                <a:rPr lang="en-US" sz="1800">
                  <a:solidFill>
                    <a:schemeClr val="dk1"/>
                  </a:solidFill>
                  <a:latin typeface="Poppins"/>
                  <a:ea typeface="Poppins"/>
                  <a:cs typeface="Poppins"/>
                  <a:sym typeface="Poppins"/>
                </a:rPr>
                <a:t>.</a:t>
              </a:r>
              <a:endParaRPr sz="1800" i="0" u="none" strike="noStrike" cap="none">
                <a:solidFill>
                  <a:schemeClr val="dk1"/>
                </a:solidFill>
                <a:latin typeface="Poppins"/>
                <a:ea typeface="Poppins"/>
                <a:cs typeface="Poppins"/>
                <a:sym typeface="Poppins"/>
              </a:endParaRPr>
            </a:p>
          </p:txBody>
        </p:sp>
        <p:sp>
          <p:nvSpPr>
            <p:cNvPr id="94" name="Google Shape;94;g2bef8f55e03_4_2"/>
            <p:cNvSpPr/>
            <p:nvPr/>
          </p:nvSpPr>
          <p:spPr>
            <a:xfrm>
              <a:off x="0" y="2339975"/>
              <a:ext cx="3286125" cy="1971675"/>
            </a:xfrm>
            <a:prstGeom prst="rect">
              <a:avLst/>
            </a:prstGeom>
            <a:solidFill>
              <a:srgbClr val="8BE445"/>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95" name="Google Shape;95;g2bef8f55e03_4_2"/>
            <p:cNvSpPr txBox="1"/>
            <p:nvPr/>
          </p:nvSpPr>
          <p:spPr>
            <a:xfrm>
              <a:off x="0" y="2339975"/>
              <a:ext cx="3286125" cy="1971675"/>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800" i="0" u="none" strike="noStrike" cap="none">
                  <a:solidFill>
                    <a:schemeClr val="dk1"/>
                  </a:solidFill>
                  <a:latin typeface="Poppins"/>
                  <a:ea typeface="Poppins"/>
                  <a:cs typeface="Poppins"/>
                  <a:sym typeface="Poppins"/>
                </a:rPr>
                <a:t>Having the LLM give out a </a:t>
              </a:r>
              <a:r>
                <a:rPr lang="en-US" sz="1800">
                  <a:solidFill>
                    <a:schemeClr val="dk1"/>
                  </a:solidFill>
                  <a:latin typeface="Poppins"/>
                  <a:ea typeface="Poppins"/>
                  <a:cs typeface="Poppins"/>
                  <a:sym typeface="Poppins"/>
                </a:rPr>
                <a:t>nonsensical</a:t>
              </a:r>
              <a:r>
                <a:rPr lang="en-US" sz="1800" i="0" u="none" strike="noStrike" cap="none">
                  <a:solidFill>
                    <a:schemeClr val="dk1"/>
                  </a:solidFill>
                  <a:latin typeface="Poppins"/>
                  <a:ea typeface="Poppins"/>
                  <a:cs typeface="Poppins"/>
                  <a:sym typeface="Poppins"/>
                </a:rPr>
                <a:t> / erroneous response</a:t>
              </a:r>
              <a:endParaRPr sz="1800">
                <a:solidFill>
                  <a:schemeClr val="dk1"/>
                </a:solidFill>
                <a:latin typeface="Poppins"/>
                <a:ea typeface="Poppins"/>
                <a:cs typeface="Poppins"/>
                <a:sym typeface="Poppins"/>
              </a:endParaRPr>
            </a:p>
          </p:txBody>
        </p:sp>
        <p:sp>
          <p:nvSpPr>
            <p:cNvPr id="96" name="Google Shape;96;g2bef8f55e03_4_2"/>
            <p:cNvSpPr/>
            <p:nvPr/>
          </p:nvSpPr>
          <p:spPr>
            <a:xfrm>
              <a:off x="3614737" y="2339975"/>
              <a:ext cx="3286125" cy="1971675"/>
            </a:xfrm>
            <a:prstGeom prst="rect">
              <a:avLst/>
            </a:prstGeom>
            <a:solidFill>
              <a:srgbClr val="EDED45"/>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97" name="Google Shape;97;g2bef8f55e03_4_2"/>
            <p:cNvSpPr txBox="1"/>
            <p:nvPr/>
          </p:nvSpPr>
          <p:spPr>
            <a:xfrm>
              <a:off x="3614737" y="2339975"/>
              <a:ext cx="3286125" cy="1971675"/>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800">
                  <a:solidFill>
                    <a:schemeClr val="dk1"/>
                  </a:solidFill>
                  <a:latin typeface="Poppins"/>
                  <a:ea typeface="Poppins"/>
                  <a:cs typeface="Poppins"/>
                  <a:sym typeface="Poppins"/>
                </a:rPr>
                <a:t>T</a:t>
              </a:r>
              <a:r>
                <a:rPr lang="en-US" sz="1800" i="0" u="none" strike="noStrike" cap="none">
                  <a:solidFill>
                    <a:schemeClr val="dk1"/>
                  </a:solidFill>
                  <a:latin typeface="Poppins"/>
                  <a:ea typeface="Poppins"/>
                  <a:cs typeface="Poppins"/>
                  <a:sym typeface="Poppins"/>
                </a:rPr>
                <a:t>he most creative image relevant to the Hackathon theme.</a:t>
              </a:r>
              <a:endParaRPr sz="1800" i="0" u="none" strike="noStrike" cap="none">
                <a:solidFill>
                  <a:schemeClr val="dk1"/>
                </a:solidFill>
                <a:latin typeface="Poppins"/>
                <a:ea typeface="Poppins"/>
                <a:cs typeface="Poppins"/>
                <a:sym typeface="Poppins"/>
              </a:endParaRPr>
            </a:p>
          </p:txBody>
        </p:sp>
        <p:sp>
          <p:nvSpPr>
            <p:cNvPr id="98" name="Google Shape;98;g2bef8f55e03_4_2"/>
            <p:cNvSpPr/>
            <p:nvPr/>
          </p:nvSpPr>
          <p:spPr>
            <a:xfrm>
              <a:off x="7229475" y="2339975"/>
              <a:ext cx="3286125" cy="1971675"/>
            </a:xfrm>
            <a:prstGeom prst="rect">
              <a:avLst/>
            </a:prstGeom>
            <a:solidFill>
              <a:srgbClr val="F694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solidFill>
                  <a:schemeClr val="dk1"/>
                </a:solidFill>
                <a:latin typeface="Poppins"/>
                <a:ea typeface="Poppins"/>
                <a:cs typeface="Poppins"/>
                <a:sym typeface="Poppins"/>
              </a:endParaRPr>
            </a:p>
          </p:txBody>
        </p:sp>
        <p:sp>
          <p:nvSpPr>
            <p:cNvPr id="99" name="Google Shape;99;g2bef8f55e03_4_2"/>
            <p:cNvSpPr txBox="1"/>
            <p:nvPr/>
          </p:nvSpPr>
          <p:spPr>
            <a:xfrm>
              <a:off x="7229475" y="2339975"/>
              <a:ext cx="3286125" cy="1971675"/>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1800">
                  <a:solidFill>
                    <a:schemeClr val="dk1"/>
                  </a:solidFill>
                  <a:latin typeface="Poppins"/>
                  <a:ea typeface="Poppins"/>
                  <a:cs typeface="Poppins"/>
                  <a:sym typeface="Poppins"/>
                </a:rPr>
                <a:t>M</a:t>
              </a:r>
              <a:r>
                <a:rPr lang="en-US" sz="1800" i="0" u="none" strike="noStrike" cap="none">
                  <a:solidFill>
                    <a:schemeClr val="dk1"/>
                  </a:solidFill>
                  <a:latin typeface="Poppins"/>
                  <a:ea typeface="Poppins"/>
                  <a:cs typeface="Poppins"/>
                  <a:sym typeface="Poppins"/>
                </a:rPr>
                <a:t>ost creative prompt to LLM and highlighting the response.</a:t>
              </a:r>
              <a:endParaRPr sz="1800" i="0" u="none" strike="noStrike" cap="none">
                <a:solidFill>
                  <a:schemeClr val="dk1"/>
                </a:solidFill>
                <a:latin typeface="Poppins"/>
                <a:ea typeface="Poppins"/>
                <a:cs typeface="Poppins"/>
                <a:sym typeface="Poppins"/>
              </a:endParaRPr>
            </a:p>
          </p:txBody>
        </p:sp>
      </p:grpSp>
      <p:sp>
        <p:nvSpPr>
          <p:cNvPr id="2" name="TextBox 1">
            <a:extLst>
              <a:ext uri="{FF2B5EF4-FFF2-40B4-BE49-F238E27FC236}">
                <a16:creationId xmlns:a16="http://schemas.microsoft.com/office/drawing/2014/main" id="{6A44698E-884F-C2A5-AB3E-6BF5FCEB8BEB}"/>
              </a:ext>
            </a:extLst>
          </p:cNvPr>
          <p:cNvSpPr txBox="1"/>
          <p:nvPr/>
        </p:nvSpPr>
        <p:spPr>
          <a:xfrm>
            <a:off x="683777" y="3014538"/>
            <a:ext cx="7776446" cy="2031325"/>
          </a:xfrm>
          <a:prstGeom prst="rect">
            <a:avLst/>
          </a:prstGeom>
          <a:noFill/>
        </p:spPr>
        <p:txBody>
          <a:bodyPr wrap="square" rtlCol="0">
            <a:spAutoFit/>
          </a:bodyPr>
          <a:lstStyle/>
          <a:p>
            <a:pPr marL="342900" indent="-342900">
              <a:buFont typeface="Arial" panose="020B0604020202020204" pitchFamily="34" charset="0"/>
              <a:buChar char="•"/>
            </a:pPr>
            <a:r>
              <a:rPr lang="en-US" dirty="0"/>
              <a:t>Engineers are demonstrating the above activities to the team</a:t>
            </a:r>
          </a:p>
          <a:p>
            <a:pPr marL="342900" indent="-342900">
              <a:buFont typeface="Arial" panose="020B0604020202020204" pitchFamily="34" charset="0"/>
              <a:buChar char="•"/>
            </a:pPr>
            <a:r>
              <a:rPr lang="en-US" dirty="0"/>
              <a:t>SMEs, Product Managers and Team Leaders </a:t>
            </a:r>
          </a:p>
          <a:p>
            <a:pPr marL="342900" indent="-342900">
              <a:buFont typeface="Arial" panose="020B0604020202020204" pitchFamily="34" charset="0"/>
              <a:buChar char="•"/>
            </a:pPr>
            <a:r>
              <a:rPr lang="en-US" dirty="0"/>
              <a:t>What business outcomes could this technology drive, where do you see the risks. </a:t>
            </a:r>
          </a:p>
          <a:p>
            <a:pPr marL="342900" lvl="7" indent="-342900">
              <a:buFont typeface="Arial" panose="020B0604020202020204" pitchFamily="34" charset="0"/>
              <a:buChar char="•"/>
            </a:pPr>
            <a:r>
              <a:rPr lang="en-US" dirty="0"/>
              <a:t>What learnings in this building block exercise do you see.</a:t>
            </a:r>
          </a:p>
          <a:p>
            <a:pPr marL="342900" indent="-342900">
              <a:buFont typeface="Arial" panose="020B0604020202020204" pitchFamily="34" charset="0"/>
              <a:buChar char="•"/>
            </a:pPr>
            <a:r>
              <a:rPr lang="en-US" dirty="0"/>
              <a:t>Creating a list of opportunities and risks. The list will be broad since the learnings here are broad.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Please discuss with the judges each of the sections. Also discuss learnings and business outcomes and your list of potential opportunities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5" name="Google Shape;105;g2bef8f55e03_4_21"/>
          <p:cNvSpPr/>
          <p:nvPr/>
        </p:nvSpPr>
        <p:spPr>
          <a:xfrm>
            <a:off x="628650" y="-59964"/>
            <a:ext cx="7886700" cy="850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2900" dirty="0">
                <a:solidFill>
                  <a:schemeClr val="dk1"/>
                </a:solidFill>
                <a:latin typeface="Poppins"/>
                <a:ea typeface="Poppins"/>
                <a:cs typeface="Poppins"/>
                <a:sym typeface="Poppins"/>
              </a:rPr>
              <a:t>Objective</a:t>
            </a:r>
            <a:r>
              <a:rPr lang="en-US" sz="2900" i="0" u="none" strike="noStrike" cap="none" dirty="0">
                <a:solidFill>
                  <a:schemeClr val="dk1"/>
                </a:solidFill>
                <a:latin typeface="Poppins"/>
                <a:ea typeface="Poppins"/>
                <a:cs typeface="Poppins"/>
                <a:sym typeface="Poppins"/>
              </a:rPr>
              <a:t> #2 :  </a:t>
            </a:r>
            <a:r>
              <a:rPr lang="en-US" sz="2900" b="1" dirty="0">
                <a:solidFill>
                  <a:schemeClr val="dk1"/>
                </a:solidFill>
                <a:latin typeface="Poppins"/>
                <a:ea typeface="Poppins"/>
                <a:cs typeface="Poppins"/>
                <a:sym typeface="Poppins"/>
              </a:rPr>
              <a:t>Implement</a:t>
            </a:r>
            <a:r>
              <a:rPr lang="en-US" sz="2900" dirty="0">
                <a:solidFill>
                  <a:schemeClr val="dk1"/>
                </a:solidFill>
                <a:latin typeface="Poppins"/>
                <a:ea typeface="Poppins"/>
                <a:cs typeface="Poppins"/>
                <a:sym typeface="Poppins"/>
              </a:rPr>
              <a:t> </a:t>
            </a:r>
            <a:r>
              <a:rPr lang="en-US" sz="2900" i="0" u="none" strike="noStrike" cap="none" dirty="0">
                <a:solidFill>
                  <a:schemeClr val="dk1"/>
                </a:solidFill>
                <a:latin typeface="Poppins"/>
                <a:ea typeface="Poppins"/>
                <a:cs typeface="Poppins"/>
                <a:sym typeface="Poppins"/>
              </a:rPr>
              <a:t>Use Case</a:t>
            </a:r>
            <a:endParaRPr sz="2900" dirty="0">
              <a:latin typeface="Poppins"/>
              <a:ea typeface="Poppins"/>
              <a:cs typeface="Poppins"/>
              <a:sym typeface="Poppins"/>
            </a:endParaRPr>
          </a:p>
        </p:txBody>
      </p:sp>
      <p:grpSp>
        <p:nvGrpSpPr>
          <p:cNvPr id="106" name="Google Shape;106;g2bef8f55e03_4_21"/>
          <p:cNvGrpSpPr/>
          <p:nvPr/>
        </p:nvGrpSpPr>
        <p:grpSpPr>
          <a:xfrm>
            <a:off x="787902" y="696703"/>
            <a:ext cx="4301988" cy="1083545"/>
            <a:chOff x="212335" y="470390"/>
            <a:chExt cx="10090929" cy="3411763"/>
          </a:xfrm>
        </p:grpSpPr>
        <p:sp>
          <p:nvSpPr>
            <p:cNvPr id="107" name="Google Shape;107;g2bef8f55e03_4_21"/>
            <p:cNvSpPr/>
            <p:nvPr/>
          </p:nvSpPr>
          <p:spPr>
            <a:xfrm>
              <a:off x="212335" y="470390"/>
              <a:ext cx="1335915" cy="1335915"/>
            </a:xfrm>
            <a:prstGeom prst="ellipse">
              <a:avLst/>
            </a:prstGeom>
            <a:solidFill>
              <a:srgbClr val="BF504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08" name="Google Shape;108;g2bef8f55e03_4_21"/>
            <p:cNvSpPr/>
            <p:nvPr/>
          </p:nvSpPr>
          <p:spPr>
            <a:xfrm>
              <a:off x="492877" y="750932"/>
              <a:ext cx="774830" cy="774830"/>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09" name="Google Shape;109;g2bef8f55e03_4_21"/>
            <p:cNvSpPr/>
            <p:nvPr/>
          </p:nvSpPr>
          <p:spPr>
            <a:xfrm>
              <a:off x="1834517" y="470390"/>
              <a:ext cx="3148942" cy="133591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0" name="Google Shape;110;g2bef8f55e03_4_21"/>
            <p:cNvSpPr txBox="1"/>
            <p:nvPr/>
          </p:nvSpPr>
          <p:spPr>
            <a:xfrm>
              <a:off x="1834517" y="4703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200" i="0" u="none" strike="noStrike" cap="none" dirty="0">
                  <a:solidFill>
                    <a:schemeClr val="dk1"/>
                  </a:solidFill>
                  <a:latin typeface="Poppins"/>
                  <a:ea typeface="Poppins"/>
                  <a:cs typeface="Poppins"/>
                  <a:sym typeface="Poppins"/>
                </a:rPr>
                <a:t>Understand your use case</a:t>
              </a:r>
              <a:endParaRPr sz="1200" i="0" u="none" strike="noStrike" cap="none" dirty="0">
                <a:solidFill>
                  <a:schemeClr val="dk1"/>
                </a:solidFill>
                <a:latin typeface="Poppins"/>
                <a:ea typeface="Poppins"/>
                <a:cs typeface="Poppins"/>
                <a:sym typeface="Poppins"/>
              </a:endParaRPr>
            </a:p>
          </p:txBody>
        </p:sp>
        <p:sp>
          <p:nvSpPr>
            <p:cNvPr id="111" name="Google Shape;111;g2bef8f55e03_4_21"/>
            <p:cNvSpPr/>
            <p:nvPr/>
          </p:nvSpPr>
          <p:spPr>
            <a:xfrm>
              <a:off x="5532139" y="470390"/>
              <a:ext cx="1335915" cy="1335915"/>
            </a:xfrm>
            <a:prstGeom prst="ellipse">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2" name="Google Shape;112;g2bef8f55e03_4_21"/>
            <p:cNvSpPr/>
            <p:nvPr/>
          </p:nvSpPr>
          <p:spPr>
            <a:xfrm>
              <a:off x="5812681" y="750932"/>
              <a:ext cx="774830" cy="774830"/>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3" name="Google Shape;113;g2bef8f55e03_4_21"/>
            <p:cNvSpPr/>
            <p:nvPr/>
          </p:nvSpPr>
          <p:spPr>
            <a:xfrm>
              <a:off x="7154322" y="470390"/>
              <a:ext cx="3148942" cy="133591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4" name="Google Shape;114;g2bef8f55e03_4_21"/>
            <p:cNvSpPr txBox="1"/>
            <p:nvPr/>
          </p:nvSpPr>
          <p:spPr>
            <a:xfrm>
              <a:off x="7154322" y="4703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200" i="0" u="none" strike="noStrike" cap="none" dirty="0">
                  <a:solidFill>
                    <a:schemeClr val="dk1"/>
                  </a:solidFill>
                  <a:latin typeface="Poppins"/>
                  <a:ea typeface="Poppins"/>
                  <a:cs typeface="Poppins"/>
                  <a:sym typeface="Poppins"/>
                </a:rPr>
                <a:t>Develop your use case </a:t>
              </a:r>
              <a:endParaRPr sz="1200" dirty="0">
                <a:latin typeface="Poppins"/>
                <a:ea typeface="Poppins"/>
                <a:cs typeface="Poppins"/>
                <a:sym typeface="Poppins"/>
              </a:endParaRPr>
            </a:p>
          </p:txBody>
        </p:sp>
        <p:sp>
          <p:nvSpPr>
            <p:cNvPr id="115" name="Google Shape;115;g2bef8f55e03_4_21"/>
            <p:cNvSpPr/>
            <p:nvPr/>
          </p:nvSpPr>
          <p:spPr>
            <a:xfrm>
              <a:off x="212335" y="2546238"/>
              <a:ext cx="1335915" cy="1335915"/>
            </a:xfrm>
            <a:prstGeom prst="ellipse">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6" name="Google Shape;116;g2bef8f55e03_4_21"/>
            <p:cNvSpPr/>
            <p:nvPr/>
          </p:nvSpPr>
          <p:spPr>
            <a:xfrm>
              <a:off x="492877" y="2826780"/>
              <a:ext cx="774830" cy="774830"/>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7" name="Google Shape;117;g2bef8f55e03_4_21"/>
            <p:cNvSpPr/>
            <p:nvPr/>
          </p:nvSpPr>
          <p:spPr>
            <a:xfrm>
              <a:off x="1834517" y="2546238"/>
              <a:ext cx="3148942" cy="133591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18" name="Google Shape;118;g2bef8f55e03_4_21"/>
            <p:cNvSpPr txBox="1"/>
            <p:nvPr/>
          </p:nvSpPr>
          <p:spPr>
            <a:xfrm>
              <a:off x="1834517" y="2546238"/>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200" i="0" u="none" strike="noStrike" cap="none">
                  <a:solidFill>
                    <a:schemeClr val="dk1"/>
                  </a:solidFill>
                  <a:latin typeface="Poppins"/>
                  <a:ea typeface="Poppins"/>
                  <a:cs typeface="Poppins"/>
                  <a:sym typeface="Poppins"/>
                </a:rPr>
                <a:t>What did you learn?</a:t>
              </a:r>
              <a:endParaRPr sz="1200">
                <a:latin typeface="Poppins"/>
                <a:ea typeface="Poppins"/>
                <a:cs typeface="Poppins"/>
                <a:sym typeface="Poppins"/>
              </a:endParaRPr>
            </a:p>
          </p:txBody>
        </p:sp>
        <p:sp>
          <p:nvSpPr>
            <p:cNvPr id="119" name="Google Shape;119;g2bef8f55e03_4_21"/>
            <p:cNvSpPr/>
            <p:nvPr/>
          </p:nvSpPr>
          <p:spPr>
            <a:xfrm>
              <a:off x="5532139" y="2546238"/>
              <a:ext cx="1335915" cy="1335915"/>
            </a:xfrm>
            <a:prstGeom prst="ellipse">
              <a:avLst/>
            </a:prstGeom>
            <a:solidFill>
              <a:srgbClr val="49ACC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0" name="Google Shape;120;g2bef8f55e03_4_21"/>
            <p:cNvSpPr/>
            <p:nvPr/>
          </p:nvSpPr>
          <p:spPr>
            <a:xfrm>
              <a:off x="5812681" y="2826780"/>
              <a:ext cx="774830" cy="774830"/>
            </a:xfrm>
            <a:prstGeom prst="rect">
              <a:avLst/>
            </a:prstGeom>
            <a:blipFill rotWithShape="1">
              <a:blip r:embed="rId6">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1" name="Google Shape;121;g2bef8f55e03_4_21"/>
            <p:cNvSpPr/>
            <p:nvPr/>
          </p:nvSpPr>
          <p:spPr>
            <a:xfrm>
              <a:off x="7154322" y="2546238"/>
              <a:ext cx="3148942" cy="133591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2" name="Google Shape;122;g2bef8f55e03_4_21"/>
            <p:cNvSpPr txBox="1"/>
            <p:nvPr/>
          </p:nvSpPr>
          <p:spPr>
            <a:xfrm>
              <a:off x="7154322" y="2546238"/>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200" i="0" u="none" strike="noStrike" cap="none">
                  <a:solidFill>
                    <a:schemeClr val="dk1"/>
                  </a:solidFill>
                  <a:latin typeface="Poppins"/>
                  <a:ea typeface="Poppins"/>
                  <a:cs typeface="Poppins"/>
                  <a:sym typeface="Poppins"/>
                </a:rPr>
                <a:t>How could you extend this use case</a:t>
              </a:r>
              <a:endParaRPr sz="1200" i="0" u="none" strike="noStrike" cap="none">
                <a:solidFill>
                  <a:schemeClr val="dk1"/>
                </a:solidFill>
                <a:latin typeface="Poppins"/>
                <a:ea typeface="Poppins"/>
                <a:cs typeface="Poppins"/>
                <a:sym typeface="Poppins"/>
              </a:endParaRPr>
            </a:p>
          </p:txBody>
        </p:sp>
      </p:grpSp>
      <p:sp>
        <p:nvSpPr>
          <p:cNvPr id="2" name="TextBox 1">
            <a:extLst>
              <a:ext uri="{FF2B5EF4-FFF2-40B4-BE49-F238E27FC236}">
                <a16:creationId xmlns:a16="http://schemas.microsoft.com/office/drawing/2014/main" id="{D29A7B98-6AB8-C1D3-70F5-D7C99CB84590}"/>
              </a:ext>
            </a:extLst>
          </p:cNvPr>
          <p:cNvSpPr txBox="1"/>
          <p:nvPr/>
        </p:nvSpPr>
        <p:spPr>
          <a:xfrm>
            <a:off x="530435" y="2076754"/>
            <a:ext cx="7776446" cy="2246769"/>
          </a:xfrm>
          <a:prstGeom prst="rect">
            <a:avLst/>
          </a:prstGeom>
          <a:noFill/>
        </p:spPr>
        <p:txBody>
          <a:bodyPr wrap="square" rtlCol="0">
            <a:spAutoFit/>
          </a:bodyPr>
          <a:lstStyle/>
          <a:p>
            <a:pPr marL="342900" indent="-342900">
              <a:buFont typeface="Arial" panose="020B0604020202020204" pitchFamily="34" charset="0"/>
              <a:buChar char="•"/>
            </a:pPr>
            <a:r>
              <a:rPr lang="en-US" dirty="0"/>
              <a:t>Engineers are demonstrating the above to the team</a:t>
            </a:r>
          </a:p>
          <a:p>
            <a:pPr marL="342900" indent="-342900">
              <a:buFont typeface="Arial" panose="020B0604020202020204" pitchFamily="34" charset="0"/>
              <a:buChar char="•"/>
            </a:pPr>
            <a:r>
              <a:rPr lang="en-US" dirty="0"/>
              <a:t>SMEs, Product Managers and Team Leaders</a:t>
            </a:r>
          </a:p>
          <a:p>
            <a:pPr marL="342900" indent="-342900">
              <a:buFont typeface="Arial" panose="020B0604020202020204" pitchFamily="34" charset="0"/>
              <a:buChar char="•"/>
            </a:pPr>
            <a:r>
              <a:rPr lang="en-US" dirty="0"/>
              <a:t>Does the use case here allow you to filter the use cases you came up with. </a:t>
            </a:r>
          </a:p>
          <a:p>
            <a:pPr marL="342900" indent="-342900">
              <a:buFont typeface="Arial" panose="020B0604020202020204" pitchFamily="34" charset="0"/>
              <a:buChar char="•"/>
            </a:pPr>
            <a:r>
              <a:rPr lang="en-US" dirty="0"/>
              <a:t>Does the use case here bring clarity to the capabilities</a:t>
            </a:r>
          </a:p>
          <a:p>
            <a:endParaRPr lang="en-US" dirty="0"/>
          </a:p>
          <a:p>
            <a:endParaRPr lang="en-US" dirty="0"/>
          </a:p>
          <a:p>
            <a:pPr marL="285750" indent="-285750">
              <a:buFont typeface="Arial" panose="020B0604020202020204" pitchFamily="34" charset="0"/>
              <a:buChar char="•"/>
            </a:pPr>
            <a:r>
              <a:rPr lang="en-US" dirty="0"/>
              <a:t>Please discuss with the judge the tasks and the outcomes of the use case.</a:t>
            </a:r>
          </a:p>
          <a:p>
            <a:pPr marL="285750" indent="-285750">
              <a:buFont typeface="Arial" panose="020B0604020202020204" pitchFamily="34" charset="0"/>
              <a:buChar char="•"/>
            </a:pPr>
            <a:r>
              <a:rPr lang="en-US" dirty="0"/>
              <a:t>Also discuss the use cases, is this use case assigned helping come up with concrete elements for a few of the use cases.</a:t>
            </a:r>
          </a:p>
          <a:p>
            <a:pPr marL="285750" indent="-285750">
              <a:buFont typeface="Arial" panose="020B0604020202020204" pitchFamily="34" charset="0"/>
              <a:buChar char="•"/>
            </a:pPr>
            <a:r>
              <a:rPr lang="en-US" dirty="0"/>
              <a:t>Which use case would you collectively like to develop and forge ahead 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8" name="Google Shape;128;g2bef8f55e03_4_43"/>
          <p:cNvSpPr/>
          <p:nvPr/>
        </p:nvSpPr>
        <p:spPr>
          <a:xfrm>
            <a:off x="628650" y="-59194"/>
            <a:ext cx="7886700" cy="850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500"/>
              </a:spcBef>
              <a:spcAft>
                <a:spcPts val="0"/>
              </a:spcAft>
              <a:buNone/>
            </a:pPr>
            <a:r>
              <a:rPr lang="en-US" sz="2900" dirty="0">
                <a:solidFill>
                  <a:schemeClr val="dk1"/>
                </a:solidFill>
                <a:latin typeface="Poppins"/>
                <a:ea typeface="Poppins"/>
                <a:cs typeface="Poppins"/>
                <a:sym typeface="Poppins"/>
              </a:rPr>
              <a:t>Objective #3</a:t>
            </a:r>
            <a:r>
              <a:rPr lang="en-US" sz="2900" i="0" u="none" strike="noStrike" cap="none" dirty="0">
                <a:solidFill>
                  <a:schemeClr val="dk1"/>
                </a:solidFill>
                <a:latin typeface="Poppins"/>
                <a:ea typeface="Poppins"/>
                <a:cs typeface="Poppins"/>
                <a:sym typeface="Poppins"/>
              </a:rPr>
              <a:t> :  Final Presentation (</a:t>
            </a:r>
            <a:r>
              <a:rPr lang="en-US" sz="2900" b="1" i="0" u="none" strike="noStrike" cap="none" dirty="0">
                <a:solidFill>
                  <a:schemeClr val="dk1"/>
                </a:solidFill>
                <a:latin typeface="Poppins"/>
                <a:ea typeface="Poppins"/>
                <a:cs typeface="Poppins"/>
                <a:sym typeface="Poppins"/>
              </a:rPr>
              <a:t>Invest</a:t>
            </a:r>
            <a:r>
              <a:rPr lang="en-US" sz="2900" i="0" u="none" strike="noStrike" cap="none" dirty="0">
                <a:solidFill>
                  <a:schemeClr val="dk1"/>
                </a:solidFill>
                <a:latin typeface="Poppins"/>
                <a:ea typeface="Poppins"/>
                <a:cs typeface="Poppins"/>
                <a:sym typeface="Poppins"/>
              </a:rPr>
              <a:t>)</a:t>
            </a:r>
            <a:r>
              <a:rPr lang="en-US" sz="2900" dirty="0">
                <a:solidFill>
                  <a:schemeClr val="dk1"/>
                </a:solidFill>
                <a:latin typeface="Poppins"/>
                <a:ea typeface="Poppins"/>
                <a:cs typeface="Poppins"/>
                <a:sym typeface="Poppins"/>
              </a:rPr>
              <a:t>.</a:t>
            </a:r>
            <a:endParaRPr sz="2900" dirty="0">
              <a:solidFill>
                <a:schemeClr val="dk1"/>
              </a:solidFill>
              <a:latin typeface="Poppins"/>
              <a:ea typeface="Poppins"/>
              <a:cs typeface="Poppins"/>
              <a:sym typeface="Poppins"/>
            </a:endParaRPr>
          </a:p>
        </p:txBody>
      </p:sp>
      <p:grpSp>
        <p:nvGrpSpPr>
          <p:cNvPr id="129" name="Google Shape;129;g2bef8f55e03_4_43"/>
          <p:cNvGrpSpPr/>
          <p:nvPr/>
        </p:nvGrpSpPr>
        <p:grpSpPr>
          <a:xfrm>
            <a:off x="526007" y="791006"/>
            <a:ext cx="7409679" cy="1846058"/>
            <a:chOff x="40492" y="896314"/>
            <a:chExt cx="11967288" cy="2866951"/>
          </a:xfrm>
        </p:grpSpPr>
        <p:sp>
          <p:nvSpPr>
            <p:cNvPr id="130" name="Google Shape;130;g2bef8f55e03_4_43"/>
            <p:cNvSpPr/>
            <p:nvPr/>
          </p:nvSpPr>
          <p:spPr>
            <a:xfrm>
              <a:off x="40492" y="896314"/>
              <a:ext cx="1037411" cy="1037411"/>
            </a:xfrm>
            <a:prstGeom prst="ellipse">
              <a:avLst/>
            </a:prstGeom>
            <a:solidFill>
              <a:srgbClr val="BF504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1" name="Google Shape;131;g2bef8f55e03_4_43"/>
            <p:cNvSpPr/>
            <p:nvPr/>
          </p:nvSpPr>
          <p:spPr>
            <a:xfrm>
              <a:off x="258349" y="1114170"/>
              <a:ext cx="601698" cy="601698"/>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2" name="Google Shape;132;g2bef8f55e03_4_43"/>
            <p:cNvSpPr/>
            <p:nvPr/>
          </p:nvSpPr>
          <p:spPr>
            <a:xfrm>
              <a:off x="1300207" y="896314"/>
              <a:ext cx="2445328" cy="103741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3" name="Google Shape;133;g2bef8f55e03_4_43"/>
            <p:cNvSpPr txBox="1"/>
            <p:nvPr/>
          </p:nvSpPr>
          <p:spPr>
            <a:xfrm>
              <a:off x="1300207" y="896314"/>
              <a:ext cx="2445328" cy="103741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300" i="0" u="none" strike="noStrike" cap="none">
                  <a:solidFill>
                    <a:schemeClr val="dk1"/>
                  </a:solidFill>
                  <a:latin typeface="Poppins"/>
                  <a:ea typeface="Poppins"/>
                  <a:cs typeface="Poppins"/>
                  <a:sym typeface="Poppins"/>
                </a:rPr>
                <a:t>What did you learn?</a:t>
              </a:r>
              <a:endParaRPr sz="1300" i="0" u="none" strike="noStrike" cap="none">
                <a:solidFill>
                  <a:schemeClr val="dk1"/>
                </a:solidFill>
                <a:latin typeface="Poppins"/>
                <a:ea typeface="Poppins"/>
                <a:cs typeface="Poppins"/>
                <a:sym typeface="Poppins"/>
              </a:endParaRPr>
            </a:p>
          </p:txBody>
        </p:sp>
        <p:sp>
          <p:nvSpPr>
            <p:cNvPr id="134" name="Google Shape;134;g2bef8f55e03_4_43"/>
            <p:cNvSpPr/>
            <p:nvPr/>
          </p:nvSpPr>
          <p:spPr>
            <a:xfrm>
              <a:off x="4171615" y="896314"/>
              <a:ext cx="1037411" cy="1037411"/>
            </a:xfrm>
            <a:prstGeom prst="ellipse">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5" name="Google Shape;135;g2bef8f55e03_4_43"/>
            <p:cNvSpPr/>
            <p:nvPr/>
          </p:nvSpPr>
          <p:spPr>
            <a:xfrm>
              <a:off x="4389471" y="1114170"/>
              <a:ext cx="601698" cy="601698"/>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6" name="Google Shape;136;g2bef8f55e03_4_43"/>
            <p:cNvSpPr/>
            <p:nvPr/>
          </p:nvSpPr>
          <p:spPr>
            <a:xfrm>
              <a:off x="5431329" y="896314"/>
              <a:ext cx="2445328" cy="103741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7" name="Google Shape;137;g2bef8f55e03_4_43"/>
            <p:cNvSpPr txBox="1"/>
            <p:nvPr/>
          </p:nvSpPr>
          <p:spPr>
            <a:xfrm>
              <a:off x="5431329" y="896314"/>
              <a:ext cx="2445328" cy="103741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300" i="0" u="none" strike="noStrike" cap="none">
                  <a:solidFill>
                    <a:schemeClr val="dk1"/>
                  </a:solidFill>
                  <a:latin typeface="Poppins"/>
                  <a:ea typeface="Poppins"/>
                  <a:cs typeface="Poppins"/>
                  <a:sym typeface="Poppins"/>
                </a:rPr>
                <a:t>Make sure you take a team selfie</a:t>
              </a:r>
              <a:endParaRPr sz="1300">
                <a:latin typeface="Poppins"/>
                <a:ea typeface="Poppins"/>
                <a:cs typeface="Poppins"/>
                <a:sym typeface="Poppins"/>
              </a:endParaRPr>
            </a:p>
          </p:txBody>
        </p:sp>
        <p:sp>
          <p:nvSpPr>
            <p:cNvPr id="138" name="Google Shape;138;g2bef8f55e03_4_43"/>
            <p:cNvSpPr/>
            <p:nvPr/>
          </p:nvSpPr>
          <p:spPr>
            <a:xfrm>
              <a:off x="8302737" y="896314"/>
              <a:ext cx="1037411" cy="1037411"/>
            </a:xfrm>
            <a:prstGeom prst="ellipse">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39" name="Google Shape;139;g2bef8f55e03_4_43"/>
            <p:cNvSpPr/>
            <p:nvPr/>
          </p:nvSpPr>
          <p:spPr>
            <a:xfrm>
              <a:off x="8520594" y="1114170"/>
              <a:ext cx="601698" cy="601698"/>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0" name="Google Shape;140;g2bef8f55e03_4_43"/>
            <p:cNvSpPr/>
            <p:nvPr/>
          </p:nvSpPr>
          <p:spPr>
            <a:xfrm>
              <a:off x="9562452" y="896314"/>
              <a:ext cx="2445328" cy="103741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1" name="Google Shape;141;g2bef8f55e03_4_43"/>
            <p:cNvSpPr txBox="1"/>
            <p:nvPr/>
          </p:nvSpPr>
          <p:spPr>
            <a:xfrm>
              <a:off x="9562452" y="896314"/>
              <a:ext cx="2445328" cy="103741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300" i="0" u="none" strike="noStrike" cap="none">
                  <a:solidFill>
                    <a:schemeClr val="dk1"/>
                  </a:solidFill>
                  <a:latin typeface="Poppins"/>
                  <a:ea typeface="Poppins"/>
                  <a:cs typeface="Poppins"/>
                  <a:sym typeface="Poppins"/>
                </a:rPr>
                <a:t>Take screenshots of interesting responses</a:t>
              </a:r>
              <a:endParaRPr sz="1300" i="0" u="none" strike="noStrike" cap="none">
                <a:solidFill>
                  <a:schemeClr val="dk1"/>
                </a:solidFill>
                <a:latin typeface="Poppins"/>
                <a:ea typeface="Poppins"/>
                <a:cs typeface="Poppins"/>
                <a:sym typeface="Poppins"/>
              </a:endParaRPr>
            </a:p>
          </p:txBody>
        </p:sp>
        <p:sp>
          <p:nvSpPr>
            <p:cNvPr id="142" name="Google Shape;142;g2bef8f55e03_4_43"/>
            <p:cNvSpPr/>
            <p:nvPr/>
          </p:nvSpPr>
          <p:spPr>
            <a:xfrm>
              <a:off x="40492" y="2725854"/>
              <a:ext cx="1037411" cy="1037411"/>
            </a:xfrm>
            <a:prstGeom prst="ellipse">
              <a:avLst/>
            </a:prstGeom>
            <a:solidFill>
              <a:srgbClr val="49ACC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3" name="Google Shape;143;g2bef8f55e03_4_43"/>
            <p:cNvSpPr/>
            <p:nvPr/>
          </p:nvSpPr>
          <p:spPr>
            <a:xfrm>
              <a:off x="258349" y="2943711"/>
              <a:ext cx="601698" cy="601698"/>
            </a:xfrm>
            <a:prstGeom prst="rect">
              <a:avLst/>
            </a:prstGeom>
            <a:blipFill rotWithShape="1">
              <a:blip r:embed="rId6">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4" name="Google Shape;144;g2bef8f55e03_4_43"/>
            <p:cNvSpPr/>
            <p:nvPr/>
          </p:nvSpPr>
          <p:spPr>
            <a:xfrm>
              <a:off x="1300207" y="2725854"/>
              <a:ext cx="2445328" cy="103741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5" name="Google Shape;145;g2bef8f55e03_4_43"/>
            <p:cNvSpPr txBox="1"/>
            <p:nvPr/>
          </p:nvSpPr>
          <p:spPr>
            <a:xfrm>
              <a:off x="1300207" y="2725854"/>
              <a:ext cx="2445328" cy="103741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300" i="0" u="none" strike="noStrike" cap="none" dirty="0">
                  <a:solidFill>
                    <a:schemeClr val="dk1"/>
                  </a:solidFill>
                  <a:latin typeface="Poppins"/>
                  <a:ea typeface="Poppins"/>
                  <a:cs typeface="Poppins"/>
                  <a:sym typeface="Poppins"/>
                </a:rPr>
                <a:t>Come up with a concrete use case that Gen AI can solve</a:t>
              </a:r>
              <a:r>
                <a:rPr lang="en-US" sz="1300" dirty="0">
                  <a:solidFill>
                    <a:schemeClr val="dk1"/>
                  </a:solidFill>
                  <a:latin typeface="Poppins"/>
                  <a:ea typeface="Poppins"/>
                  <a:cs typeface="Poppins"/>
                  <a:sym typeface="Poppins"/>
                </a:rPr>
                <a:t> for you, your team or the company</a:t>
              </a:r>
              <a:endParaRPr sz="1300" dirty="0">
                <a:latin typeface="Poppins"/>
                <a:ea typeface="Poppins"/>
                <a:cs typeface="Poppins"/>
                <a:sym typeface="Poppins"/>
              </a:endParaRPr>
            </a:p>
          </p:txBody>
        </p:sp>
        <p:sp>
          <p:nvSpPr>
            <p:cNvPr id="146" name="Google Shape;146;g2bef8f55e03_4_43"/>
            <p:cNvSpPr/>
            <p:nvPr/>
          </p:nvSpPr>
          <p:spPr>
            <a:xfrm>
              <a:off x="4171615" y="2725854"/>
              <a:ext cx="1037411" cy="1037411"/>
            </a:xfrm>
            <a:prstGeom prst="ellipse">
              <a:avLst/>
            </a:prstGeom>
            <a:solidFill>
              <a:srgbClr val="F7954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7" name="Google Shape;147;g2bef8f55e03_4_43"/>
            <p:cNvSpPr/>
            <p:nvPr/>
          </p:nvSpPr>
          <p:spPr>
            <a:xfrm>
              <a:off x="4389471" y="2943711"/>
              <a:ext cx="601698" cy="601698"/>
            </a:xfrm>
            <a:prstGeom prst="rect">
              <a:avLst/>
            </a:prstGeom>
            <a:blipFill rotWithShape="1">
              <a:blip r:embed="rId7">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8" name="Google Shape;148;g2bef8f55e03_4_43"/>
            <p:cNvSpPr/>
            <p:nvPr/>
          </p:nvSpPr>
          <p:spPr>
            <a:xfrm>
              <a:off x="5431329" y="2725854"/>
              <a:ext cx="2445328" cy="103741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49" name="Google Shape;149;g2bef8f55e03_4_43"/>
            <p:cNvSpPr txBox="1"/>
            <p:nvPr/>
          </p:nvSpPr>
          <p:spPr>
            <a:xfrm>
              <a:off x="5431329" y="2725854"/>
              <a:ext cx="2445328" cy="103741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300" i="0" u="none" strike="noStrike" cap="none">
                  <a:solidFill>
                    <a:schemeClr val="dk1"/>
                  </a:solidFill>
                  <a:latin typeface="Poppins"/>
                  <a:ea typeface="Poppins"/>
                  <a:cs typeface="Poppins"/>
                  <a:sym typeface="Poppins"/>
                </a:rPr>
                <a:t>Create a business case for your use case (investment + outcome).</a:t>
              </a:r>
              <a:endParaRPr sz="1300" i="0" u="none" strike="noStrike" cap="none">
                <a:solidFill>
                  <a:schemeClr val="dk1"/>
                </a:solidFill>
                <a:latin typeface="Poppins"/>
                <a:ea typeface="Poppins"/>
                <a:cs typeface="Poppins"/>
                <a:sym typeface="Poppins"/>
              </a:endParaRPr>
            </a:p>
          </p:txBody>
        </p:sp>
        <p:sp>
          <p:nvSpPr>
            <p:cNvPr id="150" name="Google Shape;150;g2bef8f55e03_4_43"/>
            <p:cNvSpPr/>
            <p:nvPr/>
          </p:nvSpPr>
          <p:spPr>
            <a:xfrm>
              <a:off x="8302737" y="2725854"/>
              <a:ext cx="1037411" cy="1037411"/>
            </a:xfrm>
            <a:prstGeom prst="ellipse">
              <a:avLst/>
            </a:prstGeom>
            <a:solidFill>
              <a:srgbClr val="BF504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51" name="Google Shape;151;g2bef8f55e03_4_43"/>
            <p:cNvSpPr/>
            <p:nvPr/>
          </p:nvSpPr>
          <p:spPr>
            <a:xfrm>
              <a:off x="8520594" y="2943711"/>
              <a:ext cx="601698" cy="601698"/>
            </a:xfrm>
            <a:prstGeom prst="rect">
              <a:avLst/>
            </a:prstGeom>
            <a:blipFill rotWithShape="1">
              <a:blip r:embed="rId8">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52" name="Google Shape;152;g2bef8f55e03_4_43"/>
            <p:cNvSpPr/>
            <p:nvPr/>
          </p:nvSpPr>
          <p:spPr>
            <a:xfrm>
              <a:off x="9562452" y="2725854"/>
              <a:ext cx="2445328" cy="103741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300">
                <a:latin typeface="Poppins"/>
                <a:ea typeface="Poppins"/>
                <a:cs typeface="Poppins"/>
                <a:sym typeface="Poppins"/>
              </a:endParaRPr>
            </a:p>
          </p:txBody>
        </p:sp>
        <p:sp>
          <p:nvSpPr>
            <p:cNvPr id="153" name="Google Shape;153;g2bef8f55e03_4_43"/>
            <p:cNvSpPr txBox="1"/>
            <p:nvPr/>
          </p:nvSpPr>
          <p:spPr>
            <a:xfrm>
              <a:off x="9562452" y="2725854"/>
              <a:ext cx="2445328" cy="1037411"/>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800"/>
                <a:buFont typeface="Arial"/>
                <a:buNone/>
              </a:pPr>
              <a:r>
                <a:rPr lang="en-US" sz="1300" i="0" u="none" strike="noStrike" cap="none">
                  <a:solidFill>
                    <a:schemeClr val="dk1"/>
                  </a:solidFill>
                  <a:latin typeface="Poppins"/>
                  <a:ea typeface="Poppins"/>
                  <a:cs typeface="Poppins"/>
                  <a:sym typeface="Poppins"/>
                </a:rPr>
                <a:t>Did you have fun?</a:t>
              </a:r>
              <a:endParaRPr sz="1300" i="0" u="none" strike="noStrike" cap="none">
                <a:solidFill>
                  <a:schemeClr val="dk1"/>
                </a:solidFill>
                <a:latin typeface="Poppins"/>
                <a:ea typeface="Poppins"/>
                <a:cs typeface="Poppins"/>
                <a:sym typeface="Poppins"/>
              </a:endParaRPr>
            </a:p>
          </p:txBody>
        </p:sp>
      </p:grpSp>
      <p:sp>
        <p:nvSpPr>
          <p:cNvPr id="2" name="TextBox 1">
            <a:extLst>
              <a:ext uri="{FF2B5EF4-FFF2-40B4-BE49-F238E27FC236}">
                <a16:creationId xmlns:a16="http://schemas.microsoft.com/office/drawing/2014/main" id="{03E133D7-2393-2F1A-479E-120448EB326B}"/>
              </a:ext>
            </a:extLst>
          </p:cNvPr>
          <p:cNvSpPr txBox="1"/>
          <p:nvPr/>
        </p:nvSpPr>
        <p:spPr>
          <a:xfrm>
            <a:off x="660896" y="2920452"/>
            <a:ext cx="7776446" cy="1384995"/>
          </a:xfrm>
          <a:prstGeom prst="rect">
            <a:avLst/>
          </a:prstGeom>
          <a:noFill/>
        </p:spPr>
        <p:txBody>
          <a:bodyPr wrap="square" rtlCol="0">
            <a:spAutoFit/>
          </a:bodyPr>
          <a:lstStyle/>
          <a:p>
            <a:pPr marL="285750" indent="-285750">
              <a:buFont typeface="Wingdings" pitchFamily="2" charset="2"/>
              <a:buChar char="Ø"/>
            </a:pPr>
            <a:endParaRPr lang="en-US" dirty="0"/>
          </a:p>
          <a:p>
            <a:pPr marL="285750" indent="-285750">
              <a:buFont typeface="Wingdings" pitchFamily="2" charset="2"/>
              <a:buChar char="Ø"/>
            </a:pPr>
            <a:r>
              <a:rPr lang="en-US" dirty="0"/>
              <a:t>Please answer the questions posed above.</a:t>
            </a:r>
          </a:p>
          <a:p>
            <a:pPr marL="285750" indent="-285750">
              <a:buFont typeface="Wingdings" pitchFamily="2" charset="2"/>
              <a:buChar char="Ø"/>
            </a:pPr>
            <a:r>
              <a:rPr lang="en-US" dirty="0"/>
              <a:t>A few indicator slides are added below to help you start your own presentation</a:t>
            </a:r>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r>
              <a:rPr lang="en-US" dirty="0"/>
              <a:t>Which use case would you collectively like to develop and forge ahead 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reate an image that symbolizes a team called 'The AI Avengers - Assemble' for a Hackathon event. The design should include a diverse group of heroic figures standing together in a dynamic pose, reminiscent of a team of superheroes ready for action. They should be surrounded by futuristic digital elements, such as coding streams, circuit patterns, and holographic interfaces to emphasize the AI and technology theme. Each figure should have a distinct look, suggesting a variety of skills and backgrounds, but unified in style and purpose. The words 'The AI Avengers - Assemble' should be prominently featured in a bold, modern font that captures the essence of innovation and teamwork.">
            <a:extLst>
              <a:ext uri="{FF2B5EF4-FFF2-40B4-BE49-F238E27FC236}">
                <a16:creationId xmlns:a16="http://schemas.microsoft.com/office/drawing/2014/main" id="{12C53710-692E-0FDB-43EB-DE1C8E0FC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01" r="9092" b="11378"/>
          <a:stretch/>
        </p:blipFill>
        <p:spPr bwMode="auto">
          <a:xfrm>
            <a:off x="2642616" y="10"/>
            <a:ext cx="6501384" cy="5102342"/>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01D1C83-A8E7-D2AF-D83E-7801897A0159}"/>
              </a:ext>
            </a:extLst>
          </p:cNvPr>
          <p:cNvSpPr txBox="1"/>
          <p:nvPr/>
        </p:nvSpPr>
        <p:spPr>
          <a:xfrm>
            <a:off x="358485" y="841772"/>
            <a:ext cx="3017520" cy="24031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0" i="0" kern="1200">
                <a:solidFill>
                  <a:schemeClr val="tx1"/>
                </a:solidFill>
                <a:effectLst/>
                <a:latin typeface="+mj-lt"/>
                <a:ea typeface="+mj-ea"/>
                <a:cs typeface="+mj-cs"/>
              </a:rPr>
              <a:t>The AI Avengers - Assemble</a:t>
            </a: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4044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144000" cy="1778350"/>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23BA686F-9562-AD7D-7231-FA23D20894F0}"/>
              </a:ext>
            </a:extLst>
          </p:cNvPr>
          <p:cNvSpPr>
            <a:spLocks noGrp="1"/>
          </p:cNvSpPr>
          <p:nvPr>
            <p:ph type="title"/>
          </p:nvPr>
        </p:nvSpPr>
        <p:spPr>
          <a:xfrm>
            <a:off x="628650" y="273843"/>
            <a:ext cx="7886700" cy="697707"/>
          </a:xfrm>
        </p:spPr>
        <p:txBody>
          <a:bodyPr vert="horz" lIns="91440" tIns="45720" rIns="91440" bIns="45720" rtlCol="0" anchor="ctr">
            <a:normAutofit/>
          </a:bodyPr>
          <a:lstStyle/>
          <a:p>
            <a:pPr>
              <a:lnSpc>
                <a:spcPct val="90000"/>
              </a:lnSpc>
              <a:spcBef>
                <a:spcPct val="0"/>
              </a:spcBef>
            </a:pPr>
            <a:r>
              <a:rPr lang="en-US" sz="4400" kern="1200" dirty="0">
                <a:solidFill>
                  <a:schemeClr val="tx1"/>
                </a:solidFill>
                <a:latin typeface="+mj-lt"/>
                <a:ea typeface="+mj-ea"/>
                <a:cs typeface="+mj-cs"/>
              </a:rPr>
              <a:t>Our Team &amp; Our Use Case	</a:t>
            </a:r>
          </a:p>
        </p:txBody>
      </p:sp>
      <p:graphicFrame>
        <p:nvGraphicFramePr>
          <p:cNvPr id="3" name="Table 2">
            <a:extLst>
              <a:ext uri="{FF2B5EF4-FFF2-40B4-BE49-F238E27FC236}">
                <a16:creationId xmlns:a16="http://schemas.microsoft.com/office/drawing/2014/main" id="{DD7BC4FD-7254-72EB-BB43-65E031944867}"/>
              </a:ext>
            </a:extLst>
          </p:cNvPr>
          <p:cNvGraphicFramePr>
            <a:graphicFrameLocks noGrp="1"/>
          </p:cNvGraphicFramePr>
          <p:nvPr>
            <p:extLst>
              <p:ext uri="{D42A27DB-BD31-4B8C-83A1-F6EECF244321}">
                <p14:modId xmlns:p14="http://schemas.microsoft.com/office/powerpoint/2010/main" val="1111148164"/>
              </p:ext>
            </p:extLst>
          </p:nvPr>
        </p:nvGraphicFramePr>
        <p:xfrm>
          <a:off x="248238" y="971550"/>
          <a:ext cx="4060155" cy="3056886"/>
        </p:xfrm>
        <a:graphic>
          <a:graphicData uri="http://schemas.openxmlformats.org/drawingml/2006/table">
            <a:tbl>
              <a:tblPr/>
              <a:tblGrid>
                <a:gridCol w="1353385">
                  <a:extLst>
                    <a:ext uri="{9D8B030D-6E8A-4147-A177-3AD203B41FA5}">
                      <a16:colId xmlns:a16="http://schemas.microsoft.com/office/drawing/2014/main" val="4027089782"/>
                    </a:ext>
                  </a:extLst>
                </a:gridCol>
                <a:gridCol w="1353385">
                  <a:extLst>
                    <a:ext uri="{9D8B030D-6E8A-4147-A177-3AD203B41FA5}">
                      <a16:colId xmlns:a16="http://schemas.microsoft.com/office/drawing/2014/main" val="1706565627"/>
                    </a:ext>
                  </a:extLst>
                </a:gridCol>
                <a:gridCol w="1353385">
                  <a:extLst>
                    <a:ext uri="{9D8B030D-6E8A-4147-A177-3AD203B41FA5}">
                      <a16:colId xmlns:a16="http://schemas.microsoft.com/office/drawing/2014/main" val="683028615"/>
                    </a:ext>
                  </a:extLst>
                </a:gridCol>
              </a:tblGrid>
              <a:tr h="423121">
                <a:tc>
                  <a:txBody>
                    <a:bodyPr/>
                    <a:lstStyle/>
                    <a:p>
                      <a:pPr fontAlgn="b"/>
                      <a:r>
                        <a:rPr lang="en-US" b="1">
                          <a:effectLst/>
                        </a:rPr>
                        <a:t>Role</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b="1">
                          <a:effectLst/>
                        </a:rPr>
                        <a:t>Full Name</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b="1">
                          <a:effectLst/>
                        </a:rPr>
                        <a:t>Call Sign</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75374765"/>
                  </a:ext>
                </a:extLst>
              </a:tr>
              <a:tr h="423121">
                <a:tc>
                  <a:txBody>
                    <a:bodyPr/>
                    <a:lstStyle/>
                    <a:p>
                      <a:pPr fontAlgn="base"/>
                      <a:r>
                        <a:rPr lang="en-US" dirty="0">
                          <a:effectLst/>
                        </a:rPr>
                        <a:t>Team Leader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Taylor Miller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Eagle</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21411120"/>
                  </a:ext>
                </a:extLst>
              </a:tr>
              <a:tr h="454862">
                <a:tc>
                  <a:txBody>
                    <a:bodyPr/>
                    <a:lstStyle/>
                    <a:p>
                      <a:pPr fontAlgn="base"/>
                      <a:r>
                        <a:rPr lang="en-US">
                          <a:effectLst/>
                        </a:rPr>
                        <a:t>Product Owner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Skyler Smith</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Dragon</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9559797"/>
                  </a:ext>
                </a:extLst>
              </a:tr>
              <a:tr h="423121">
                <a:tc>
                  <a:txBody>
                    <a:bodyPr/>
                    <a:lstStyle/>
                    <a:p>
                      <a:pPr fontAlgn="base"/>
                      <a:r>
                        <a:rPr lang="en-US">
                          <a:effectLst/>
                        </a:rPr>
                        <a:t>Engineer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Jordan Smith</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Viper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08950866"/>
                  </a:ext>
                </a:extLst>
              </a:tr>
              <a:tr h="423121">
                <a:tc>
                  <a:txBody>
                    <a:bodyPr/>
                    <a:lstStyle/>
                    <a:p>
                      <a:pPr fontAlgn="base"/>
                      <a:r>
                        <a:rPr lang="en-US">
                          <a:effectLst/>
                        </a:rPr>
                        <a:t>Engineer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Skyler Brown</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Viper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34877489"/>
                  </a:ext>
                </a:extLst>
              </a:tr>
              <a:tr h="423121">
                <a:tc>
                  <a:txBody>
                    <a:bodyPr/>
                    <a:lstStyle/>
                    <a:p>
                      <a:pPr fontAlgn="base"/>
                      <a:r>
                        <a:rPr lang="en-US">
                          <a:effectLst/>
                        </a:rPr>
                        <a:t>Engineer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Sam Brown</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Lion</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59760316"/>
                  </a:ext>
                </a:extLst>
              </a:tr>
              <a:tr h="423121">
                <a:tc>
                  <a:txBody>
                    <a:bodyPr/>
                    <a:lstStyle/>
                    <a:p>
                      <a:pPr fontAlgn="base"/>
                      <a:r>
                        <a:rPr lang="en-US">
                          <a:effectLst/>
                        </a:rPr>
                        <a:t>SME</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en-US">
                          <a:effectLst/>
                        </a:rPr>
                        <a:t>Casey Jones</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en-US" dirty="0">
                          <a:effectLst/>
                        </a:rPr>
                        <a:t>Viper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31544101"/>
                  </a:ext>
                </a:extLst>
              </a:tr>
            </a:tbl>
          </a:graphicData>
        </a:graphic>
      </p:graphicFrame>
      <p:pic>
        <p:nvPicPr>
          <p:cNvPr id="3074" name="Picture 2" descr="Illustrate a stylized group selfie with six diverse characters, each representing a different role in a tech team. The characters will embody the roles of a Team Leader, Product Owner, three Engineers, and an SME. Each character should have a unique but cohesive style that reflects their role, and they should be holding tech gadgets or wearing attire that matches their profession. The characters will be positioned as if they're taking a selfie, with expressions of camaraderie and success. The overall feel should be fun, collaborative, and fitting for a tech team atmosphere.">
            <a:extLst>
              <a:ext uri="{FF2B5EF4-FFF2-40B4-BE49-F238E27FC236}">
                <a16:creationId xmlns:a16="http://schemas.microsoft.com/office/drawing/2014/main" id="{39DD10DE-599E-011C-4605-C912F9926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805" y="971550"/>
            <a:ext cx="3075078" cy="30750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1903CA-F171-13A9-CFF1-783DAF0C9C49}"/>
              </a:ext>
            </a:extLst>
          </p:cNvPr>
          <p:cNvSpPr txBox="1"/>
          <p:nvPr/>
        </p:nvSpPr>
        <p:spPr>
          <a:xfrm>
            <a:off x="248238" y="4221116"/>
            <a:ext cx="6131026" cy="523220"/>
          </a:xfrm>
          <a:prstGeom prst="rect">
            <a:avLst/>
          </a:prstGeom>
          <a:noFill/>
        </p:spPr>
        <p:txBody>
          <a:bodyPr wrap="square" rtlCol="0">
            <a:spAutoFit/>
          </a:bodyPr>
          <a:lstStyle/>
          <a:p>
            <a:r>
              <a:rPr lang="en-US" dirty="0"/>
              <a:t>WhatsApp – Application.</a:t>
            </a:r>
          </a:p>
          <a:p>
            <a:r>
              <a:rPr lang="en-US" dirty="0"/>
              <a:t>We built XXX</a:t>
            </a:r>
          </a:p>
        </p:txBody>
      </p:sp>
    </p:spTree>
    <p:extLst>
      <p:ext uri="{BB962C8B-B14F-4D97-AF65-F5344CB8AC3E}">
        <p14:creationId xmlns:p14="http://schemas.microsoft.com/office/powerpoint/2010/main" val="155034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CAECE-BB39-CB0A-8765-1D6075CB14EE}"/>
              </a:ext>
            </a:extLst>
          </p:cNvPr>
          <p:cNvSpPr>
            <a:spLocks noGrp="1"/>
          </p:cNvSpPr>
          <p:nvPr>
            <p:ph type="title"/>
          </p:nvPr>
        </p:nvSpPr>
        <p:spPr>
          <a:xfrm>
            <a:off x="603504" y="3837396"/>
            <a:ext cx="7944130" cy="750492"/>
          </a:xfrm>
        </p:spPr>
        <p:txBody>
          <a:bodyPr vert="horz" lIns="91440" tIns="45720" rIns="91440" bIns="45720" rtlCol="0" anchor="t">
            <a:normAutofit/>
          </a:bodyPr>
          <a:lstStyle/>
          <a:p>
            <a:pPr>
              <a:lnSpc>
                <a:spcPct val="90000"/>
              </a:lnSpc>
              <a:spcBef>
                <a:spcPct val="0"/>
              </a:spcBef>
            </a:pPr>
            <a:r>
              <a:rPr lang="en-US" sz="3000" kern="1200">
                <a:solidFill>
                  <a:schemeClr val="tx2"/>
                </a:solidFill>
                <a:latin typeface="+mj-lt"/>
                <a:ea typeface="+mj-ea"/>
                <a:cs typeface="+mj-cs"/>
              </a:rPr>
              <a:t>The Hackathon</a:t>
            </a:r>
          </a:p>
        </p:txBody>
      </p:sp>
      <p:pic>
        <p:nvPicPr>
          <p:cNvPr id="4" name="Picture 3">
            <a:extLst>
              <a:ext uri="{FF2B5EF4-FFF2-40B4-BE49-F238E27FC236}">
                <a16:creationId xmlns:a16="http://schemas.microsoft.com/office/drawing/2014/main" id="{6DEE122E-2627-5CE8-592E-EE24B18A0171}"/>
              </a:ext>
            </a:extLst>
          </p:cNvPr>
          <p:cNvPicPr>
            <a:picLocks noChangeAspect="1"/>
          </p:cNvPicPr>
          <p:nvPr/>
        </p:nvPicPr>
        <p:blipFill rotWithShape="1">
          <a:blip r:embed="rId2"/>
          <a:srcRect t="23683" b="22682"/>
          <a:stretch/>
        </p:blipFill>
        <p:spPr>
          <a:xfrm>
            <a:off x="20" y="10"/>
            <a:ext cx="9143980" cy="3151084"/>
          </a:xfrm>
          <a:prstGeom prst="rect">
            <a:avLst/>
          </a:prstGeom>
        </p:spPr>
      </p:pic>
      <p:grpSp>
        <p:nvGrpSpPr>
          <p:cNvPr id="17" name="Group 1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06359"/>
            <a:ext cx="9141713" cy="1371600"/>
            <a:chOff x="-305" y="3144820"/>
            <a:chExt cx="9182100" cy="1551136"/>
          </a:xfrm>
        </p:grpSpPr>
        <p:sp useBgFill="1">
          <p:nvSpPr>
            <p:cNvPr id="18" name="Freeform: Shape 1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9877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B84B-04B5-2C13-F033-E9D3246F35F3}"/>
              </a:ext>
            </a:extLst>
          </p:cNvPr>
          <p:cNvSpPr>
            <a:spLocks noGrp="1"/>
          </p:cNvSpPr>
          <p:nvPr>
            <p:ph type="title"/>
          </p:nvPr>
        </p:nvSpPr>
        <p:spPr/>
        <p:txBody>
          <a:bodyPr/>
          <a:lstStyle/>
          <a:p>
            <a:r>
              <a:rPr lang="en-US" dirty="0"/>
              <a:t>What we did and how it has informed the Use Case we think merits development.</a:t>
            </a:r>
          </a:p>
        </p:txBody>
      </p:sp>
      <p:sp>
        <p:nvSpPr>
          <p:cNvPr id="3" name="TextBox 2">
            <a:extLst>
              <a:ext uri="{FF2B5EF4-FFF2-40B4-BE49-F238E27FC236}">
                <a16:creationId xmlns:a16="http://schemas.microsoft.com/office/drawing/2014/main" id="{663B641E-FBEC-22EE-7AEB-15BDF2C500EE}"/>
              </a:ext>
            </a:extLst>
          </p:cNvPr>
          <p:cNvSpPr txBox="1"/>
          <p:nvPr/>
        </p:nvSpPr>
        <p:spPr>
          <a:xfrm>
            <a:off x="354475" y="869110"/>
            <a:ext cx="2326821" cy="307777"/>
          </a:xfrm>
          <a:prstGeom prst="rect">
            <a:avLst/>
          </a:prstGeom>
          <a:noFill/>
        </p:spPr>
        <p:txBody>
          <a:bodyPr wrap="square" rtlCol="0">
            <a:spAutoFit/>
          </a:bodyPr>
          <a:lstStyle/>
          <a:p>
            <a:r>
              <a:rPr lang="en-US" dirty="0"/>
              <a:t>Investment Needed</a:t>
            </a:r>
          </a:p>
        </p:txBody>
      </p:sp>
      <p:sp>
        <p:nvSpPr>
          <p:cNvPr id="4" name="TextBox 3">
            <a:extLst>
              <a:ext uri="{FF2B5EF4-FFF2-40B4-BE49-F238E27FC236}">
                <a16:creationId xmlns:a16="http://schemas.microsoft.com/office/drawing/2014/main" id="{C0CB82CE-6A54-D3B6-223C-8C4746F1E404}"/>
              </a:ext>
            </a:extLst>
          </p:cNvPr>
          <p:cNvSpPr txBox="1"/>
          <p:nvPr/>
        </p:nvSpPr>
        <p:spPr>
          <a:xfrm>
            <a:off x="4270610" y="869110"/>
            <a:ext cx="2326821" cy="307777"/>
          </a:xfrm>
          <a:prstGeom prst="rect">
            <a:avLst/>
          </a:prstGeom>
          <a:noFill/>
        </p:spPr>
        <p:txBody>
          <a:bodyPr wrap="square" rtlCol="0">
            <a:spAutoFit/>
          </a:bodyPr>
          <a:lstStyle/>
          <a:p>
            <a:r>
              <a:rPr lang="en-US" dirty="0"/>
              <a:t>Outcomes Supported</a:t>
            </a:r>
          </a:p>
        </p:txBody>
      </p:sp>
    </p:spTree>
    <p:extLst>
      <p:ext uri="{BB962C8B-B14F-4D97-AF65-F5344CB8AC3E}">
        <p14:creationId xmlns:p14="http://schemas.microsoft.com/office/powerpoint/2010/main" val="38909677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815</Words>
  <Application>Microsoft Macintosh PowerPoint</Application>
  <PresentationFormat>On-screen Show (16:9)</PresentationFormat>
  <Paragraphs>130</Paragraphs>
  <Slides>14</Slides>
  <Notes>9</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Wingdings</vt:lpstr>
      <vt:lpstr>Arial</vt:lpstr>
      <vt:lpstr>Poppins SemiBold</vt:lpstr>
      <vt:lpstr>Montserrat</vt:lpstr>
      <vt:lpstr>Poppins</vt:lpstr>
      <vt:lpstr>Trebuchet MS</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Our Team &amp; Our Use Case </vt:lpstr>
      <vt:lpstr>The Hackathon</vt:lpstr>
      <vt:lpstr>What we did and how it has informed the Use Case we think merits development.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Davy</dc:creator>
  <cp:lastModifiedBy>Ravi Singh</cp:lastModifiedBy>
  <cp:revision>1</cp:revision>
  <dcterms:modified xsi:type="dcterms:W3CDTF">2024-03-07T19:58:37Z</dcterms:modified>
</cp:coreProperties>
</file>